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85" r:id="rId5"/>
    <p:sldId id="257" r:id="rId6"/>
    <p:sldId id="284" r:id="rId7"/>
    <p:sldId id="256" r:id="rId8"/>
    <p:sldId id="281" r:id="rId9"/>
    <p:sldId id="259" r:id="rId10"/>
    <p:sldId id="263" r:id="rId11"/>
    <p:sldId id="264" r:id="rId12"/>
    <p:sldId id="261" r:id="rId13"/>
    <p:sldId id="262" r:id="rId14"/>
    <p:sldId id="275" r:id="rId15"/>
    <p:sldId id="283" r:id="rId16"/>
    <p:sldId id="258" r:id="rId17"/>
    <p:sldId id="267" r:id="rId18"/>
    <p:sldId id="277" r:id="rId19"/>
    <p:sldId id="265" r:id="rId20"/>
    <p:sldId id="278" r:id="rId21"/>
    <p:sldId id="268" r:id="rId22"/>
    <p:sldId id="279" r:id="rId23"/>
    <p:sldId id="269" r:id="rId24"/>
    <p:sldId id="273" r:id="rId25"/>
    <p:sldId id="274" r:id="rId26"/>
    <p:sldId id="280" r:id="rId27"/>
    <p:sldId id="276"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napToGrid="0">
      <p:cViewPr varScale="1">
        <p:scale>
          <a:sx n="115" d="100"/>
          <a:sy n="115" d="100"/>
        </p:scale>
        <p:origin x="43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4EA809-B62F-4D36-86C8-87B1356F2F36}"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BCAB96-0DF6-464B-8678-F11D68667E65}" type="slidenum">
              <a:rPr lang="en-GB" smtClean="0"/>
              <a:t>‹#›</a:t>
            </a:fld>
            <a:endParaRPr lang="en-GB"/>
          </a:p>
        </p:txBody>
      </p:sp>
    </p:spTree>
    <p:extLst>
      <p:ext uri="{BB962C8B-B14F-4D97-AF65-F5344CB8AC3E}">
        <p14:creationId xmlns:p14="http://schemas.microsoft.com/office/powerpoint/2010/main" val="1389504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BCAB96-0DF6-464B-8678-F11D68667E65}" type="slidenum">
              <a:rPr lang="en-GB" smtClean="0"/>
              <a:t>3</a:t>
            </a:fld>
            <a:endParaRPr lang="en-GB"/>
          </a:p>
        </p:txBody>
      </p:sp>
    </p:spTree>
    <p:extLst>
      <p:ext uri="{BB962C8B-B14F-4D97-AF65-F5344CB8AC3E}">
        <p14:creationId xmlns:p14="http://schemas.microsoft.com/office/powerpoint/2010/main" val="155182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BCAB96-0DF6-464B-8678-F11D68667E65}" type="slidenum">
              <a:rPr lang="en-GB" smtClean="0"/>
              <a:t>6</a:t>
            </a:fld>
            <a:endParaRPr lang="en-GB"/>
          </a:p>
        </p:txBody>
      </p:sp>
    </p:spTree>
    <p:extLst>
      <p:ext uri="{BB962C8B-B14F-4D97-AF65-F5344CB8AC3E}">
        <p14:creationId xmlns:p14="http://schemas.microsoft.com/office/powerpoint/2010/main" val="1126339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8264BAD-6855-4582-AD56-D3AD7DD8058E}"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157596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64BAD-6855-4582-AD56-D3AD7DD8058E}"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417554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64BAD-6855-4582-AD56-D3AD7DD8058E}"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2539070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8264BAD-6855-4582-AD56-D3AD7DD8058E}"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5948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264BAD-6855-4582-AD56-D3AD7DD8058E}"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267948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8264BAD-6855-4582-AD56-D3AD7DD8058E}"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185881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8264BAD-6855-4582-AD56-D3AD7DD8058E}"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1720379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8264BAD-6855-4582-AD56-D3AD7DD8058E}" type="datetimeFigureOut">
              <a:rPr lang="en-GB" smtClean="0"/>
              <a:t>15/06/2020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2081311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264BAD-6855-4582-AD56-D3AD7DD8058E}" type="datetimeFigureOut">
              <a:rPr lang="en-GB" smtClean="0"/>
              <a:t>15/06/2020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1536638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64BAD-6855-4582-AD56-D3AD7DD8058E}"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1342441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264BAD-6855-4582-AD56-D3AD7DD8058E}"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D2F318-1884-447B-9768-955D2A8B612B}" type="slidenum">
              <a:rPr lang="en-GB" smtClean="0"/>
              <a:t>‹#›</a:t>
            </a:fld>
            <a:endParaRPr lang="en-GB"/>
          </a:p>
        </p:txBody>
      </p:sp>
    </p:spTree>
    <p:extLst>
      <p:ext uri="{BB962C8B-B14F-4D97-AF65-F5344CB8AC3E}">
        <p14:creationId xmlns:p14="http://schemas.microsoft.com/office/powerpoint/2010/main" val="3293627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64BAD-6855-4582-AD56-D3AD7DD8058E}" type="datetimeFigureOut">
              <a:rPr lang="en-GB" smtClean="0"/>
              <a:t>15/06/2020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2F318-1884-447B-9768-955D2A8B612B}" type="slidenum">
              <a:rPr lang="en-GB" smtClean="0"/>
              <a:t>‹#›</a:t>
            </a:fld>
            <a:endParaRPr lang="en-GB"/>
          </a:p>
        </p:txBody>
      </p:sp>
    </p:spTree>
    <p:extLst>
      <p:ext uri="{BB962C8B-B14F-4D97-AF65-F5344CB8AC3E}">
        <p14:creationId xmlns:p14="http://schemas.microsoft.com/office/powerpoint/2010/main" val="3367666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dk9nswVjke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FnWAMCY8uz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FnWAMCY8uzc"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nnerfrench.com/blog/2019/02/05/30-apprendre-francais-musique/" TargetMode="External"/><Relationship Id="rId2" Type="http://schemas.openxmlformats.org/officeDocument/2006/relationships/hyperlink" Target="https://www.languagesonline.org.uk/French/Grammar/Imperative/Index.htm" TargetMode="External"/><Relationship Id="rId1" Type="http://schemas.openxmlformats.org/officeDocument/2006/relationships/slideLayout" Target="../slideLayouts/slideLayout2.xml"/><Relationship Id="rId4" Type="http://schemas.openxmlformats.org/officeDocument/2006/relationships/hyperlink" Target="https://ecouterradioenligne.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vvn4TXq93k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huTBYFYTMe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3NOCm423M2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6058" y="-199361"/>
            <a:ext cx="9144000" cy="2387600"/>
          </a:xfrm>
        </p:spPr>
        <p:txBody>
          <a:bodyPr>
            <a:normAutofit/>
          </a:bodyPr>
          <a:lstStyle/>
          <a:p>
            <a:r>
              <a:rPr lang="en-GB" dirty="0" smtClean="0"/>
              <a:t>Session 4 – </a:t>
            </a:r>
            <a:br>
              <a:rPr lang="en-GB" dirty="0" smtClean="0"/>
            </a:br>
            <a:r>
              <a:rPr lang="en-GB" dirty="0" smtClean="0"/>
              <a:t>La </a:t>
            </a:r>
            <a:r>
              <a:rPr lang="en-GB" dirty="0" err="1" smtClean="0"/>
              <a:t>musique</a:t>
            </a:r>
            <a:r>
              <a:rPr lang="en-GB" dirty="0" smtClean="0"/>
              <a:t>! - 2</a:t>
            </a:r>
            <a:r>
              <a:rPr lang="en-GB" baseline="30000" dirty="0" smtClean="0"/>
              <a:t>nd</a:t>
            </a:r>
            <a:r>
              <a:rPr lang="en-GB" dirty="0" smtClean="0"/>
              <a:t> lesson</a:t>
            </a:r>
            <a:endParaRPr lang="en-GB" dirty="0"/>
          </a:p>
        </p:txBody>
      </p:sp>
      <p:sp>
        <p:nvSpPr>
          <p:cNvPr id="4" name="Title 1"/>
          <p:cNvSpPr txBox="1">
            <a:spLocks/>
          </p:cNvSpPr>
          <p:nvPr/>
        </p:nvSpPr>
        <p:spPr>
          <a:xfrm>
            <a:off x="249381" y="2552324"/>
            <a:ext cx="11745883" cy="250181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smtClean="0">
                <a:solidFill>
                  <a:srgbClr val="00B050"/>
                </a:solidFill>
              </a:rPr>
              <a:t>Please follow the </a:t>
            </a:r>
            <a:r>
              <a:rPr lang="en-GB" dirty="0" err="1" smtClean="0">
                <a:solidFill>
                  <a:srgbClr val="00B050"/>
                </a:solidFill>
              </a:rPr>
              <a:t>powerpoint</a:t>
            </a:r>
            <a:r>
              <a:rPr lang="en-GB" dirty="0" smtClean="0">
                <a:solidFill>
                  <a:srgbClr val="00B050"/>
                </a:solidFill>
              </a:rPr>
              <a:t> and self-mark any activities in red font where I have provided the answers.</a:t>
            </a:r>
            <a:br>
              <a:rPr lang="en-GB" dirty="0" smtClean="0">
                <a:solidFill>
                  <a:srgbClr val="00B050"/>
                </a:solidFill>
              </a:rPr>
            </a:br>
            <a:r>
              <a:rPr lang="en-GB" dirty="0" smtClean="0">
                <a:solidFill>
                  <a:srgbClr val="00B050"/>
                </a:solidFill>
              </a:rPr>
              <a:t> </a:t>
            </a:r>
            <a:br>
              <a:rPr lang="en-GB" dirty="0" smtClean="0">
                <a:solidFill>
                  <a:srgbClr val="00B050"/>
                </a:solidFill>
              </a:rPr>
            </a:br>
            <a:r>
              <a:rPr lang="en-GB" dirty="0" smtClean="0">
                <a:solidFill>
                  <a:srgbClr val="00B050"/>
                </a:solidFill>
              </a:rPr>
              <a:t>Please can you </a:t>
            </a:r>
            <a:r>
              <a:rPr lang="en-GB" b="1" dirty="0" smtClean="0">
                <a:solidFill>
                  <a:srgbClr val="00B050"/>
                </a:solidFill>
              </a:rPr>
              <a:t>type up</a:t>
            </a:r>
            <a:r>
              <a:rPr lang="en-GB" dirty="0" smtClean="0">
                <a:solidFill>
                  <a:srgbClr val="00B050"/>
                </a:solidFill>
              </a:rPr>
              <a:t> all your work to the word document attached </a:t>
            </a:r>
            <a:r>
              <a:rPr lang="en-GB" dirty="0" smtClean="0">
                <a:solidFill>
                  <a:srgbClr val="00B050"/>
                </a:solidFill>
              </a:rPr>
              <a:t> “</a:t>
            </a:r>
            <a:r>
              <a:rPr lang="en-GB" b="1" dirty="0">
                <a:solidFill>
                  <a:srgbClr val="00B050"/>
                </a:solidFill>
              </a:rPr>
              <a:t>2- Session 4 - Worksheet - </a:t>
            </a:r>
            <a:r>
              <a:rPr lang="en-GB" b="1" dirty="0" err="1">
                <a:solidFill>
                  <a:srgbClr val="00B050"/>
                </a:solidFill>
              </a:rPr>
              <a:t>musique</a:t>
            </a:r>
            <a:r>
              <a:rPr lang="en-GB" b="1" dirty="0">
                <a:solidFill>
                  <a:srgbClr val="00B050"/>
                </a:solidFill>
              </a:rPr>
              <a:t> 2nd </a:t>
            </a:r>
            <a:r>
              <a:rPr lang="en-GB" b="1" dirty="0" smtClean="0">
                <a:solidFill>
                  <a:srgbClr val="00B050"/>
                </a:solidFill>
              </a:rPr>
              <a:t>lesson“ or </a:t>
            </a:r>
            <a:r>
              <a:rPr lang="en-GB" b="1" smtClean="0">
                <a:solidFill>
                  <a:srgbClr val="00B050"/>
                </a:solidFill>
              </a:rPr>
              <a:t>complete exercises on </a:t>
            </a:r>
            <a:r>
              <a:rPr lang="en-GB" b="1" dirty="0" smtClean="0">
                <a:solidFill>
                  <a:srgbClr val="00B050"/>
                </a:solidFill>
              </a:rPr>
              <a:t>a piece of paper</a:t>
            </a:r>
            <a:r>
              <a:rPr lang="en-GB" dirty="0" smtClean="0">
                <a:solidFill>
                  <a:srgbClr val="00B050"/>
                </a:solidFill>
              </a:rPr>
              <a:t>.</a:t>
            </a:r>
            <a:endParaRPr lang="en-GB" dirty="0"/>
          </a:p>
        </p:txBody>
      </p:sp>
    </p:spTree>
    <p:extLst>
      <p:ext uri="{BB962C8B-B14F-4D97-AF65-F5344CB8AC3E}">
        <p14:creationId xmlns:p14="http://schemas.microsoft.com/office/powerpoint/2010/main" val="133060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 festival du </a:t>
            </a:r>
            <a:r>
              <a:rPr lang="en-GB" dirty="0" err="1" smtClean="0"/>
              <a:t>sahel</a:t>
            </a:r>
            <a:r>
              <a:rPr lang="en-GB" dirty="0" smtClean="0"/>
              <a:t> (Le desert de </a:t>
            </a:r>
            <a:r>
              <a:rPr lang="en-GB" dirty="0" err="1" smtClean="0"/>
              <a:t>Lampoul</a:t>
            </a:r>
            <a:r>
              <a:rPr lang="en-GB" dirty="0" smtClean="0"/>
              <a:t>, </a:t>
            </a:r>
            <a:r>
              <a:rPr lang="en-GB" dirty="0" err="1" smtClean="0"/>
              <a:t>Sénégal</a:t>
            </a:r>
            <a:r>
              <a:rPr lang="en-GB" dirty="0" smtClean="0"/>
              <a:t>, </a:t>
            </a:r>
            <a:r>
              <a:rPr lang="en-GB" dirty="0" err="1" smtClean="0"/>
              <a:t>Afrique</a:t>
            </a:r>
            <a:r>
              <a:rPr lang="en-GB" dirty="0" smtClean="0"/>
              <a:t>)</a:t>
            </a:r>
            <a:endParaRPr lang="en-GB" dirty="0"/>
          </a:p>
        </p:txBody>
      </p:sp>
      <p:sp>
        <p:nvSpPr>
          <p:cNvPr id="3" name="Content Placeholder 2"/>
          <p:cNvSpPr>
            <a:spLocks noGrp="1"/>
          </p:cNvSpPr>
          <p:nvPr>
            <p:ph idx="1"/>
          </p:nvPr>
        </p:nvSpPr>
        <p:spPr/>
        <p:txBody>
          <a:bodyPr/>
          <a:lstStyle/>
          <a:p>
            <a:pPr marL="0" indent="0">
              <a:buNone/>
            </a:pPr>
            <a:r>
              <a:rPr lang="en-GB" dirty="0"/>
              <a:t>(Watch 30 seconds: 0:00 -&gt; 0:30)</a:t>
            </a:r>
            <a:r>
              <a:rPr lang="en-GB" dirty="0" smtClean="0"/>
              <a:t/>
            </a:r>
            <a:br>
              <a:rPr lang="en-GB" dirty="0" smtClean="0"/>
            </a:br>
            <a:r>
              <a:rPr lang="en-GB" dirty="0" smtClean="0">
                <a:hlinkClick r:id="rId2"/>
              </a:rPr>
              <a:t>https://www.youtube.com/watch?v=dk9nswVjkec</a:t>
            </a:r>
            <a:endParaRPr lang="en-GB" dirty="0" smtClean="0"/>
          </a:p>
          <a:p>
            <a:pPr marL="0" indent="0">
              <a:buNone/>
            </a:pPr>
            <a:endParaRPr lang="en-GB" dirty="0" smtClean="0"/>
          </a:p>
          <a:p>
            <a:pPr marL="0" indent="0">
              <a:buNone/>
            </a:pPr>
            <a:endParaRPr lang="en-GB" dirty="0"/>
          </a:p>
          <a:p>
            <a:pPr marL="0" indent="0">
              <a:buNone/>
            </a:pPr>
            <a:r>
              <a:rPr lang="en-GB" dirty="0" smtClean="0">
                <a:solidFill>
                  <a:srgbClr val="FF0000"/>
                </a:solidFill>
              </a:rPr>
              <a:t/>
            </a:r>
            <a:br>
              <a:rPr lang="en-GB" dirty="0" smtClean="0">
                <a:solidFill>
                  <a:srgbClr val="FF0000"/>
                </a:solidFill>
              </a:rPr>
            </a:br>
            <a:r>
              <a:rPr lang="en-GB" dirty="0" smtClean="0">
                <a:solidFill>
                  <a:srgbClr val="FF0000"/>
                </a:solidFill>
              </a:rPr>
              <a:t/>
            </a:r>
            <a:br>
              <a:rPr lang="en-GB" dirty="0" smtClean="0">
                <a:solidFill>
                  <a:srgbClr val="FF0000"/>
                </a:solidFill>
              </a:rPr>
            </a:br>
            <a:endParaRPr lang="en-GB" dirty="0">
              <a:solidFill>
                <a:srgbClr val="FF0000"/>
              </a:solidFill>
            </a:endParaRPr>
          </a:p>
        </p:txBody>
      </p:sp>
    </p:spTree>
    <p:extLst>
      <p:ext uri="{BB962C8B-B14F-4D97-AF65-F5344CB8AC3E}">
        <p14:creationId xmlns:p14="http://schemas.microsoft.com/office/powerpoint/2010/main" val="3032055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3" y="260952"/>
            <a:ext cx="11083724" cy="1325563"/>
          </a:xfrm>
        </p:spPr>
        <p:txBody>
          <a:bodyPr>
            <a:normAutofit fontScale="90000"/>
          </a:bodyPr>
          <a:lstStyle/>
          <a:p>
            <a:r>
              <a:rPr lang="en-GB" dirty="0" smtClean="0">
                <a:solidFill>
                  <a:srgbClr val="7030A0"/>
                </a:solidFill>
              </a:rPr>
              <a:t>Extension: News video + Listening  comprehension</a:t>
            </a:r>
            <a:r>
              <a:rPr lang="en-GB" dirty="0" smtClean="0"/>
              <a:t/>
            </a:r>
            <a:br>
              <a:rPr lang="en-GB" dirty="0" smtClean="0"/>
            </a:br>
            <a:r>
              <a:rPr lang="en-GB" dirty="0">
                <a:solidFill>
                  <a:srgbClr val="FF0000"/>
                </a:solidFill>
                <a:hlinkClick r:id="rId2"/>
              </a:rPr>
              <a:t>https://www.youtube.com/watch?v=FnWAMCY8uzc</a:t>
            </a:r>
            <a:r>
              <a:rPr lang="en-GB" dirty="0">
                <a:solidFill>
                  <a:srgbClr val="FF0000"/>
                </a:solidFill>
              </a:rPr>
              <a:t/>
            </a:r>
            <a:br>
              <a:rPr lang="en-GB" dirty="0">
                <a:solidFill>
                  <a:srgbClr val="FF0000"/>
                </a:solidFill>
              </a:rPr>
            </a:br>
            <a:endParaRPr lang="en-GB" dirty="0"/>
          </a:p>
        </p:txBody>
      </p:sp>
      <p:sp>
        <p:nvSpPr>
          <p:cNvPr id="3" name="Content Placeholder 2"/>
          <p:cNvSpPr>
            <a:spLocks noGrp="1"/>
          </p:cNvSpPr>
          <p:nvPr>
            <p:ph idx="1"/>
          </p:nvPr>
        </p:nvSpPr>
        <p:spPr>
          <a:xfrm>
            <a:off x="0" y="1169826"/>
            <a:ext cx="12191999" cy="5688174"/>
          </a:xfrm>
        </p:spPr>
        <p:txBody>
          <a:bodyPr>
            <a:normAutofit lnSpcReduction="10000"/>
          </a:bodyPr>
          <a:lstStyle/>
          <a:p>
            <a:pPr marL="0" indent="0">
              <a:buNone/>
            </a:pPr>
            <a:r>
              <a:rPr lang="fr-FR" dirty="0"/>
              <a:t>1. Où est le festival </a:t>
            </a:r>
            <a:r>
              <a:rPr lang="fr-FR" dirty="0" smtClean="0"/>
              <a:t>exactement et quelle </a:t>
            </a:r>
            <a:r>
              <a:rPr lang="fr-FR" dirty="0"/>
              <a:t>est la distance de </a:t>
            </a:r>
            <a:r>
              <a:rPr lang="fr-FR" dirty="0" smtClean="0"/>
              <a:t>Dakar?</a:t>
            </a:r>
            <a:br>
              <a:rPr lang="fr-FR" dirty="0" smtClean="0"/>
            </a:br>
            <a:r>
              <a:rPr lang="fr-FR" dirty="0" smtClean="0"/>
              <a:t>______________________________________________________________</a:t>
            </a:r>
            <a:endParaRPr lang="fr-FR" dirty="0"/>
          </a:p>
          <a:p>
            <a:pPr marL="0" indent="0">
              <a:buNone/>
            </a:pPr>
            <a:r>
              <a:rPr lang="fr-FR" dirty="0" smtClean="0"/>
              <a:t>2</a:t>
            </a:r>
            <a:r>
              <a:rPr lang="fr-FR" dirty="0"/>
              <a:t>. </a:t>
            </a:r>
            <a:r>
              <a:rPr lang="fr-FR" dirty="0" smtClean="0"/>
              <a:t>Quelle est l’importance de </a:t>
            </a:r>
            <a:r>
              <a:rPr lang="fr-FR" dirty="0"/>
              <a:t>Dakar</a:t>
            </a:r>
            <a:r>
              <a:rPr lang="fr-FR" dirty="0" smtClean="0"/>
              <a:t>?</a:t>
            </a:r>
            <a:br>
              <a:rPr lang="fr-FR" dirty="0" smtClean="0"/>
            </a:br>
            <a:r>
              <a:rPr lang="fr-FR" dirty="0"/>
              <a:t>______________________________________________________________</a:t>
            </a:r>
          </a:p>
          <a:p>
            <a:pPr marL="0" indent="0">
              <a:buNone/>
            </a:pPr>
            <a:r>
              <a:rPr lang="fr-FR" dirty="0" smtClean="0"/>
              <a:t>3</a:t>
            </a:r>
            <a:r>
              <a:rPr lang="fr-FR" dirty="0"/>
              <a:t>. À quelle date le festival </a:t>
            </a:r>
            <a:r>
              <a:rPr lang="fr-FR" dirty="0" err="1"/>
              <a:t>a-t-il</a:t>
            </a:r>
            <a:r>
              <a:rPr lang="fr-FR" dirty="0"/>
              <a:t> commencé et combien de temps </a:t>
            </a:r>
            <a:r>
              <a:rPr lang="fr-FR" dirty="0" err="1"/>
              <a:t>a-t-il</a:t>
            </a:r>
            <a:r>
              <a:rPr lang="fr-FR" dirty="0"/>
              <a:t> duré</a:t>
            </a:r>
            <a:r>
              <a:rPr lang="fr-FR" dirty="0" smtClean="0"/>
              <a:t>?</a:t>
            </a:r>
            <a:br>
              <a:rPr lang="fr-FR" dirty="0" smtClean="0"/>
            </a:br>
            <a:r>
              <a:rPr lang="fr-FR" dirty="0"/>
              <a:t>______________________________________________________________</a:t>
            </a:r>
          </a:p>
          <a:p>
            <a:pPr marL="0" indent="0">
              <a:buNone/>
            </a:pPr>
            <a:r>
              <a:rPr lang="fr-FR" dirty="0" smtClean="0"/>
              <a:t>4</a:t>
            </a:r>
            <a:r>
              <a:rPr lang="fr-FR" dirty="0"/>
              <a:t>. Qui </a:t>
            </a:r>
            <a:r>
              <a:rPr lang="fr-FR" dirty="0" smtClean="0"/>
              <a:t>est </a:t>
            </a:r>
            <a:r>
              <a:rPr lang="fr-FR" dirty="0"/>
              <a:t>le «bob </a:t>
            </a:r>
            <a:r>
              <a:rPr lang="fr-FR" dirty="0" err="1"/>
              <a:t>dylan</a:t>
            </a:r>
            <a:r>
              <a:rPr lang="fr-FR" dirty="0"/>
              <a:t>» sénégalais</a:t>
            </a:r>
            <a:r>
              <a:rPr lang="fr-FR" dirty="0" smtClean="0"/>
              <a:t>?</a:t>
            </a:r>
            <a:br>
              <a:rPr lang="fr-FR" dirty="0" smtClean="0"/>
            </a:br>
            <a:r>
              <a:rPr lang="fr-FR" dirty="0"/>
              <a:t>______________________________________________________________</a:t>
            </a:r>
          </a:p>
          <a:p>
            <a:pPr marL="0" indent="0">
              <a:buNone/>
            </a:pPr>
            <a:r>
              <a:rPr lang="fr-FR" dirty="0" smtClean="0"/>
              <a:t>5</a:t>
            </a:r>
            <a:r>
              <a:rPr lang="fr-FR" dirty="0"/>
              <a:t>. Combien de personnes sont allées au festival cette année</a:t>
            </a:r>
            <a:r>
              <a:rPr lang="fr-FR" dirty="0" smtClean="0"/>
              <a:t>?</a:t>
            </a:r>
            <a:br>
              <a:rPr lang="fr-FR" dirty="0" smtClean="0"/>
            </a:br>
            <a:r>
              <a:rPr lang="fr-FR" dirty="0"/>
              <a:t>______________________________________________________________</a:t>
            </a:r>
          </a:p>
          <a:p>
            <a:pPr marL="0" indent="0">
              <a:buNone/>
            </a:pPr>
            <a:r>
              <a:rPr lang="fr-FR" dirty="0" smtClean="0"/>
              <a:t>6</a:t>
            </a:r>
            <a:r>
              <a:rPr lang="fr-FR" dirty="0"/>
              <a:t>. Quel est le message du festival mentionné par l'homme</a:t>
            </a:r>
            <a:r>
              <a:rPr lang="fr-FR" dirty="0" smtClean="0"/>
              <a:t>?</a:t>
            </a:r>
            <a:br>
              <a:rPr lang="fr-FR" dirty="0" smtClean="0"/>
            </a:br>
            <a:r>
              <a:rPr lang="fr-FR" dirty="0"/>
              <a:t>______________________________________________________________</a:t>
            </a:r>
          </a:p>
          <a:p>
            <a:pPr marL="0" indent="0">
              <a:buNone/>
            </a:pPr>
            <a:r>
              <a:rPr lang="fr-FR" dirty="0" smtClean="0"/>
              <a:t>7</a:t>
            </a:r>
            <a:r>
              <a:rPr lang="fr-FR" dirty="0"/>
              <a:t>. Que s'est-il passé l'année dernière</a:t>
            </a:r>
            <a:r>
              <a:rPr lang="fr-FR" dirty="0" smtClean="0"/>
              <a:t>?</a:t>
            </a:r>
            <a:br>
              <a:rPr lang="fr-FR" dirty="0" smtClean="0"/>
            </a:br>
            <a:r>
              <a:rPr lang="fr-FR" dirty="0"/>
              <a:t>______________________________________________________________</a:t>
            </a:r>
          </a:p>
        </p:txBody>
      </p:sp>
    </p:spTree>
    <p:extLst>
      <p:ext uri="{BB962C8B-B14F-4D97-AF65-F5344CB8AC3E}">
        <p14:creationId xmlns:p14="http://schemas.microsoft.com/office/powerpoint/2010/main" val="2637386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833" y="260952"/>
            <a:ext cx="11083724" cy="1325563"/>
          </a:xfrm>
        </p:spPr>
        <p:txBody>
          <a:bodyPr>
            <a:normAutofit fontScale="90000"/>
          </a:bodyPr>
          <a:lstStyle/>
          <a:p>
            <a:r>
              <a:rPr lang="en-GB" dirty="0" smtClean="0">
                <a:solidFill>
                  <a:srgbClr val="7030A0"/>
                </a:solidFill>
              </a:rPr>
              <a:t>Extension: News video + Listening  comprehension</a:t>
            </a:r>
            <a:r>
              <a:rPr lang="en-GB" dirty="0" smtClean="0"/>
              <a:t/>
            </a:r>
            <a:br>
              <a:rPr lang="en-GB" dirty="0" smtClean="0"/>
            </a:br>
            <a:r>
              <a:rPr lang="en-GB" dirty="0">
                <a:solidFill>
                  <a:srgbClr val="FF0000"/>
                </a:solidFill>
                <a:hlinkClick r:id="rId2"/>
              </a:rPr>
              <a:t>https://www.youtube.com/watch?v=FnWAMCY8uzc</a:t>
            </a:r>
            <a:r>
              <a:rPr lang="en-GB" dirty="0">
                <a:solidFill>
                  <a:srgbClr val="FF0000"/>
                </a:solidFill>
              </a:rPr>
              <a:t/>
            </a:r>
            <a:br>
              <a:rPr lang="en-GB" dirty="0">
                <a:solidFill>
                  <a:srgbClr val="FF0000"/>
                </a:solidFill>
              </a:rPr>
            </a:br>
            <a:endParaRPr lang="en-GB" dirty="0"/>
          </a:p>
        </p:txBody>
      </p:sp>
      <p:sp>
        <p:nvSpPr>
          <p:cNvPr id="3" name="Content Placeholder 2"/>
          <p:cNvSpPr>
            <a:spLocks noGrp="1"/>
          </p:cNvSpPr>
          <p:nvPr>
            <p:ph idx="1"/>
          </p:nvPr>
        </p:nvSpPr>
        <p:spPr>
          <a:xfrm>
            <a:off x="0" y="1169826"/>
            <a:ext cx="12191999" cy="5688174"/>
          </a:xfrm>
        </p:spPr>
        <p:txBody>
          <a:bodyPr>
            <a:normAutofit fontScale="92500" lnSpcReduction="20000"/>
          </a:bodyPr>
          <a:lstStyle/>
          <a:p>
            <a:pPr marL="514350" indent="-514350">
              <a:buAutoNum type="arabicPeriod"/>
            </a:pPr>
            <a:r>
              <a:rPr lang="fr-FR" dirty="0" smtClean="0">
                <a:solidFill>
                  <a:srgbClr val="00B050"/>
                </a:solidFill>
              </a:rPr>
              <a:t>Où </a:t>
            </a:r>
            <a:r>
              <a:rPr lang="fr-FR" dirty="0">
                <a:solidFill>
                  <a:srgbClr val="00B050"/>
                </a:solidFill>
              </a:rPr>
              <a:t>est le festival exactement et quelle est la distance de Dakar? </a:t>
            </a:r>
          </a:p>
          <a:p>
            <a:pPr marL="0" indent="0">
              <a:buNone/>
            </a:pPr>
            <a:r>
              <a:rPr lang="fr-FR" dirty="0" smtClean="0">
                <a:solidFill>
                  <a:srgbClr val="00B050"/>
                </a:solidFill>
              </a:rPr>
              <a:t>Le </a:t>
            </a:r>
            <a:r>
              <a:rPr lang="fr-FR" dirty="0">
                <a:solidFill>
                  <a:srgbClr val="00B050"/>
                </a:solidFill>
              </a:rPr>
              <a:t>désert de </a:t>
            </a:r>
            <a:r>
              <a:rPr lang="fr-FR" dirty="0" err="1">
                <a:solidFill>
                  <a:srgbClr val="00B050"/>
                </a:solidFill>
              </a:rPr>
              <a:t>Lompoul</a:t>
            </a:r>
            <a:r>
              <a:rPr lang="fr-FR" dirty="0" smtClean="0">
                <a:solidFill>
                  <a:srgbClr val="00B050"/>
                </a:solidFill>
              </a:rPr>
              <a:t>. </a:t>
            </a:r>
            <a:r>
              <a:rPr lang="fr-FR" dirty="0">
                <a:solidFill>
                  <a:srgbClr val="00B050"/>
                </a:solidFill>
              </a:rPr>
              <a:t>555 km de </a:t>
            </a:r>
            <a:r>
              <a:rPr lang="fr-FR" dirty="0" smtClean="0">
                <a:solidFill>
                  <a:srgbClr val="00B050"/>
                </a:solidFill>
              </a:rPr>
              <a:t>Dakar.</a:t>
            </a:r>
            <a:endParaRPr lang="fr-FR" dirty="0">
              <a:solidFill>
                <a:srgbClr val="00B050"/>
              </a:solidFill>
            </a:endParaRPr>
          </a:p>
          <a:p>
            <a:pPr marL="0" indent="0">
              <a:buNone/>
            </a:pPr>
            <a:r>
              <a:rPr lang="fr-FR" dirty="0">
                <a:solidFill>
                  <a:srgbClr val="00B050"/>
                </a:solidFill>
              </a:rPr>
              <a:t>2. </a:t>
            </a:r>
            <a:r>
              <a:rPr lang="fr-FR" dirty="0" smtClean="0">
                <a:solidFill>
                  <a:srgbClr val="00B050"/>
                </a:solidFill>
              </a:rPr>
              <a:t>Quelle est l’importance de Dakar</a:t>
            </a:r>
            <a:r>
              <a:rPr lang="fr-FR" dirty="0">
                <a:solidFill>
                  <a:srgbClr val="00B050"/>
                </a:solidFill>
              </a:rPr>
              <a:t>?</a:t>
            </a:r>
          </a:p>
          <a:p>
            <a:pPr marL="0" indent="0">
              <a:buNone/>
            </a:pPr>
            <a:r>
              <a:rPr lang="fr-FR" dirty="0" smtClean="0">
                <a:solidFill>
                  <a:srgbClr val="00B050"/>
                </a:solidFill>
              </a:rPr>
              <a:t>C’est </a:t>
            </a:r>
            <a:r>
              <a:rPr lang="fr-FR" dirty="0">
                <a:solidFill>
                  <a:srgbClr val="00B050"/>
                </a:solidFill>
              </a:rPr>
              <a:t>la capitale sénégalaise.</a:t>
            </a:r>
          </a:p>
          <a:p>
            <a:pPr marL="0" indent="0">
              <a:buNone/>
            </a:pPr>
            <a:r>
              <a:rPr lang="fr-FR" dirty="0">
                <a:solidFill>
                  <a:srgbClr val="00B050"/>
                </a:solidFill>
              </a:rPr>
              <a:t>3. À quelle date le festival </a:t>
            </a:r>
            <a:r>
              <a:rPr lang="fr-FR" dirty="0" err="1">
                <a:solidFill>
                  <a:srgbClr val="00B050"/>
                </a:solidFill>
              </a:rPr>
              <a:t>a-t-il</a:t>
            </a:r>
            <a:r>
              <a:rPr lang="fr-FR" dirty="0">
                <a:solidFill>
                  <a:srgbClr val="00B050"/>
                </a:solidFill>
              </a:rPr>
              <a:t> commencé et combien de temps </a:t>
            </a:r>
            <a:r>
              <a:rPr lang="fr-FR" dirty="0" err="1">
                <a:solidFill>
                  <a:srgbClr val="00B050"/>
                </a:solidFill>
              </a:rPr>
              <a:t>a-t-il</a:t>
            </a:r>
            <a:r>
              <a:rPr lang="fr-FR" dirty="0">
                <a:solidFill>
                  <a:srgbClr val="00B050"/>
                </a:solidFill>
              </a:rPr>
              <a:t> duré?</a:t>
            </a:r>
          </a:p>
          <a:p>
            <a:pPr marL="0" indent="0">
              <a:buNone/>
            </a:pPr>
            <a:r>
              <a:rPr lang="fr-FR" dirty="0">
                <a:solidFill>
                  <a:srgbClr val="00B050"/>
                </a:solidFill>
              </a:rPr>
              <a:t>23 novembre, un week-end.</a:t>
            </a:r>
          </a:p>
          <a:p>
            <a:pPr marL="0" indent="0">
              <a:buNone/>
            </a:pPr>
            <a:r>
              <a:rPr lang="fr-FR" dirty="0">
                <a:solidFill>
                  <a:srgbClr val="00B050"/>
                </a:solidFill>
              </a:rPr>
              <a:t>4. Qui </a:t>
            </a:r>
            <a:r>
              <a:rPr lang="fr-FR" dirty="0" smtClean="0">
                <a:solidFill>
                  <a:srgbClr val="00B050"/>
                </a:solidFill>
              </a:rPr>
              <a:t>est </a:t>
            </a:r>
            <a:r>
              <a:rPr lang="fr-FR" dirty="0">
                <a:solidFill>
                  <a:srgbClr val="00B050"/>
                </a:solidFill>
              </a:rPr>
              <a:t>le «bob </a:t>
            </a:r>
            <a:r>
              <a:rPr lang="fr-FR" dirty="0" err="1">
                <a:solidFill>
                  <a:srgbClr val="00B050"/>
                </a:solidFill>
              </a:rPr>
              <a:t>dylan</a:t>
            </a:r>
            <a:r>
              <a:rPr lang="fr-FR" dirty="0">
                <a:solidFill>
                  <a:srgbClr val="00B050"/>
                </a:solidFill>
              </a:rPr>
              <a:t>» sénégalais?</a:t>
            </a:r>
          </a:p>
          <a:p>
            <a:pPr marL="0" indent="0">
              <a:buNone/>
            </a:pPr>
            <a:r>
              <a:rPr lang="fr-FR" dirty="0">
                <a:solidFill>
                  <a:srgbClr val="00B050"/>
                </a:solidFill>
              </a:rPr>
              <a:t>Ismaël LO</a:t>
            </a:r>
          </a:p>
          <a:p>
            <a:pPr marL="0" indent="0">
              <a:buNone/>
            </a:pPr>
            <a:r>
              <a:rPr lang="fr-FR" dirty="0">
                <a:solidFill>
                  <a:srgbClr val="00B050"/>
                </a:solidFill>
              </a:rPr>
              <a:t>5. Combien de personnes sont allées au festival cette année?</a:t>
            </a:r>
          </a:p>
          <a:p>
            <a:pPr marL="0" indent="0">
              <a:buNone/>
            </a:pPr>
            <a:r>
              <a:rPr lang="fr-FR" dirty="0">
                <a:solidFill>
                  <a:srgbClr val="00B050"/>
                </a:solidFill>
              </a:rPr>
              <a:t>Près de 1000</a:t>
            </a:r>
          </a:p>
          <a:p>
            <a:pPr marL="0" indent="0">
              <a:buNone/>
            </a:pPr>
            <a:r>
              <a:rPr lang="fr-FR" dirty="0">
                <a:solidFill>
                  <a:srgbClr val="00B050"/>
                </a:solidFill>
              </a:rPr>
              <a:t>6. Quel est le message du festival mentionné par l'homme?</a:t>
            </a:r>
          </a:p>
          <a:p>
            <a:pPr marL="0" indent="0">
              <a:buNone/>
            </a:pPr>
            <a:r>
              <a:rPr lang="fr-FR" dirty="0">
                <a:solidFill>
                  <a:srgbClr val="00B050"/>
                </a:solidFill>
              </a:rPr>
              <a:t>Un festival de paix ainsi qu'une occasion de partager leur musique et leur culture.</a:t>
            </a:r>
          </a:p>
          <a:p>
            <a:pPr marL="0" indent="0">
              <a:buNone/>
            </a:pPr>
            <a:r>
              <a:rPr lang="fr-FR" dirty="0">
                <a:solidFill>
                  <a:srgbClr val="00B050"/>
                </a:solidFill>
              </a:rPr>
              <a:t>7. Que s'est-il passé l'année dernière?</a:t>
            </a:r>
          </a:p>
          <a:p>
            <a:pPr marL="0" indent="0">
              <a:buNone/>
            </a:pPr>
            <a:r>
              <a:rPr lang="fr-FR" dirty="0">
                <a:solidFill>
                  <a:srgbClr val="00B050"/>
                </a:solidFill>
              </a:rPr>
              <a:t>Il a été annulé faute de sponsors.</a:t>
            </a:r>
            <a:endParaRPr lang="en-GB" dirty="0">
              <a:solidFill>
                <a:srgbClr val="00B050"/>
              </a:solidFill>
            </a:endParaRPr>
          </a:p>
        </p:txBody>
      </p:sp>
      <p:sp>
        <p:nvSpPr>
          <p:cNvPr id="4" name="TextBox 3"/>
          <p:cNvSpPr txBox="1"/>
          <p:nvPr/>
        </p:nvSpPr>
        <p:spPr>
          <a:xfrm>
            <a:off x="7419373" y="2113424"/>
            <a:ext cx="4460111" cy="381965"/>
          </a:xfrm>
          <a:prstGeom prst="rect">
            <a:avLst/>
          </a:prstGeom>
          <a:noFill/>
        </p:spPr>
        <p:txBody>
          <a:bodyPr wrap="square" rtlCol="0">
            <a:spAutoFit/>
          </a:bodyPr>
          <a:lstStyle/>
          <a:p>
            <a:r>
              <a:rPr lang="en-GB" dirty="0" smtClean="0">
                <a:solidFill>
                  <a:srgbClr val="FF0000"/>
                </a:solidFill>
              </a:rPr>
              <a:t>Mark in red pen/font</a:t>
            </a:r>
            <a:endParaRPr lang="en-GB" dirty="0">
              <a:solidFill>
                <a:srgbClr val="FF0000"/>
              </a:solidFill>
            </a:endParaRPr>
          </a:p>
        </p:txBody>
      </p:sp>
    </p:spTree>
    <p:extLst>
      <p:ext uri="{BB962C8B-B14F-4D97-AF65-F5344CB8AC3E}">
        <p14:creationId xmlns:p14="http://schemas.microsoft.com/office/powerpoint/2010/main" val="213252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t="12295" b="2229"/>
          <a:stretch/>
        </p:blipFill>
        <p:spPr>
          <a:xfrm>
            <a:off x="0" y="805838"/>
            <a:ext cx="8882743" cy="6109987"/>
          </a:xfrm>
          <a:prstGeom prst="rect">
            <a:avLst/>
          </a:prstGeom>
        </p:spPr>
      </p:pic>
      <p:pic>
        <p:nvPicPr>
          <p:cNvPr id="6" name="Picture 5"/>
          <p:cNvPicPr>
            <a:picLocks noChangeAspect="1"/>
          </p:cNvPicPr>
          <p:nvPr/>
        </p:nvPicPr>
        <p:blipFill>
          <a:blip r:embed="rId3"/>
          <a:stretch>
            <a:fillRect/>
          </a:stretch>
        </p:blipFill>
        <p:spPr>
          <a:xfrm>
            <a:off x="8462825" y="159044"/>
            <a:ext cx="3385185" cy="4658015"/>
          </a:xfrm>
          <a:prstGeom prst="rect">
            <a:avLst/>
          </a:prstGeom>
        </p:spPr>
      </p:pic>
      <p:sp>
        <p:nvSpPr>
          <p:cNvPr id="5" name="TextBox 4"/>
          <p:cNvSpPr txBox="1"/>
          <p:nvPr/>
        </p:nvSpPr>
        <p:spPr>
          <a:xfrm>
            <a:off x="343990" y="0"/>
            <a:ext cx="8044543" cy="954107"/>
          </a:xfrm>
          <a:prstGeom prst="rect">
            <a:avLst/>
          </a:prstGeom>
          <a:noFill/>
        </p:spPr>
        <p:txBody>
          <a:bodyPr wrap="square" rtlCol="0">
            <a:spAutoFit/>
          </a:bodyPr>
          <a:lstStyle/>
          <a:p>
            <a:r>
              <a:rPr lang="en-GB" sz="2800" dirty="0" smtClean="0"/>
              <a:t>Read out loud and look up 5/10 words on google translate or </a:t>
            </a:r>
            <a:r>
              <a:rPr lang="en-GB" sz="2800" dirty="0" err="1" smtClean="0"/>
              <a:t>wordreference</a:t>
            </a:r>
            <a:endParaRPr lang="en-GB" sz="2800" dirty="0"/>
          </a:p>
        </p:txBody>
      </p:sp>
    </p:spTree>
    <p:extLst>
      <p:ext uri="{BB962C8B-B14F-4D97-AF65-F5344CB8AC3E}">
        <p14:creationId xmlns:p14="http://schemas.microsoft.com/office/powerpoint/2010/main" val="4038844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229"/>
          <a:stretch/>
        </p:blipFill>
        <p:spPr>
          <a:xfrm>
            <a:off x="0" y="1097280"/>
            <a:ext cx="7321776" cy="5760720"/>
          </a:xfrm>
          <a:prstGeom prst="rect">
            <a:avLst/>
          </a:prstGeom>
        </p:spPr>
      </p:pic>
      <p:pic>
        <p:nvPicPr>
          <p:cNvPr id="5" name="Picture 4"/>
          <p:cNvPicPr>
            <a:picLocks noChangeAspect="1"/>
          </p:cNvPicPr>
          <p:nvPr/>
        </p:nvPicPr>
        <p:blipFill>
          <a:blip r:embed="rId3"/>
          <a:stretch>
            <a:fillRect/>
          </a:stretch>
        </p:blipFill>
        <p:spPr>
          <a:xfrm>
            <a:off x="6754145" y="1097280"/>
            <a:ext cx="5437855" cy="3529584"/>
          </a:xfrm>
          <a:prstGeom prst="rect">
            <a:avLst/>
          </a:prstGeom>
        </p:spPr>
      </p:pic>
      <p:sp>
        <p:nvSpPr>
          <p:cNvPr id="6" name="TextBox 5"/>
          <p:cNvSpPr txBox="1"/>
          <p:nvPr/>
        </p:nvSpPr>
        <p:spPr>
          <a:xfrm>
            <a:off x="343990" y="0"/>
            <a:ext cx="8044543" cy="523220"/>
          </a:xfrm>
          <a:prstGeom prst="rect">
            <a:avLst/>
          </a:prstGeom>
          <a:noFill/>
        </p:spPr>
        <p:txBody>
          <a:bodyPr wrap="square" rtlCol="0">
            <a:spAutoFit/>
          </a:bodyPr>
          <a:lstStyle/>
          <a:p>
            <a:r>
              <a:rPr lang="en-GB" sz="2800" dirty="0" smtClean="0"/>
              <a:t>p. 92 ex.1 – Reading comprehension: fill in the gaps</a:t>
            </a:r>
            <a:endParaRPr lang="en-GB" sz="2800" dirty="0"/>
          </a:p>
        </p:txBody>
      </p:sp>
    </p:spTree>
    <p:extLst>
      <p:ext uri="{BB962C8B-B14F-4D97-AF65-F5344CB8AC3E}">
        <p14:creationId xmlns:p14="http://schemas.microsoft.com/office/powerpoint/2010/main" val="17472330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229"/>
          <a:stretch/>
        </p:blipFill>
        <p:spPr>
          <a:xfrm>
            <a:off x="-127321" y="0"/>
            <a:ext cx="7321776" cy="5760720"/>
          </a:xfrm>
          <a:prstGeom prst="rect">
            <a:avLst/>
          </a:prstGeom>
        </p:spPr>
      </p:pic>
      <p:pic>
        <p:nvPicPr>
          <p:cNvPr id="5" name="Picture 4"/>
          <p:cNvPicPr>
            <a:picLocks noChangeAspect="1"/>
          </p:cNvPicPr>
          <p:nvPr/>
        </p:nvPicPr>
        <p:blipFill>
          <a:blip r:embed="rId3"/>
          <a:stretch>
            <a:fillRect/>
          </a:stretch>
        </p:blipFill>
        <p:spPr>
          <a:xfrm>
            <a:off x="6754145" y="68754"/>
            <a:ext cx="5437855" cy="3529584"/>
          </a:xfrm>
          <a:prstGeom prst="rect">
            <a:avLst/>
          </a:prstGeom>
        </p:spPr>
      </p:pic>
      <p:sp>
        <p:nvSpPr>
          <p:cNvPr id="2" name="Rectangle 1"/>
          <p:cNvSpPr/>
          <p:nvPr/>
        </p:nvSpPr>
        <p:spPr>
          <a:xfrm>
            <a:off x="7933623" y="3720090"/>
            <a:ext cx="6096000" cy="3200876"/>
          </a:xfrm>
          <a:prstGeom prst="rect">
            <a:avLst/>
          </a:prstGeom>
        </p:spPr>
        <p:txBody>
          <a:bodyPr>
            <a:spAutoFit/>
          </a:bodyPr>
          <a:lstStyle/>
          <a:p>
            <a:pPr>
              <a:spcAft>
                <a:spcPts val="600"/>
              </a:spcAft>
            </a:pPr>
            <a:r>
              <a:rPr lang="fr-FR" b="1" dirty="0" err="1">
                <a:solidFill>
                  <a:srgbClr val="00B050"/>
                </a:solidFill>
                <a:latin typeface="Arial" panose="020B0604020202020204" pitchFamily="34" charset="0"/>
                <a:ea typeface="Cambria" panose="02040503050406030204" pitchFamily="18" charset="0"/>
              </a:rPr>
              <a:t>Answers</a:t>
            </a:r>
            <a:endParaRPr lang="en-GB" b="1"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1 	phénomène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2 	compétitrice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3 	single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4 	jouer</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5 	entendre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en-GB" dirty="0">
                <a:solidFill>
                  <a:srgbClr val="00B050"/>
                </a:solidFill>
                <a:latin typeface="Arial" panose="020B0604020202020204" pitchFamily="34" charset="0"/>
                <a:ea typeface="Cambria" panose="02040503050406030204" pitchFamily="18" charset="0"/>
              </a:rPr>
              <a:t>6 	</a:t>
            </a:r>
            <a:r>
              <a:rPr lang="en-GB" dirty="0" err="1">
                <a:solidFill>
                  <a:srgbClr val="00B050"/>
                </a:solidFill>
                <a:latin typeface="Arial" panose="020B0604020202020204" pitchFamily="34" charset="0"/>
                <a:ea typeface="Cambria" panose="02040503050406030204" pitchFamily="18" charset="0"/>
              </a:rPr>
              <a:t>veut</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en-GB" dirty="0">
                <a:solidFill>
                  <a:srgbClr val="00B050"/>
                </a:solidFill>
                <a:latin typeface="Arial" panose="020B0604020202020204" pitchFamily="34" charset="0"/>
                <a:ea typeface="Cambria" panose="02040503050406030204" pitchFamily="18" charset="0"/>
              </a:rPr>
              <a:t>7	début</a:t>
            </a:r>
          </a:p>
          <a:p>
            <a:pPr marL="270510" indent="-270510">
              <a:spcAft>
                <a:spcPts val="600"/>
              </a:spcAft>
              <a:tabLst>
                <a:tab pos="270510" algn="l"/>
              </a:tabLst>
            </a:pPr>
            <a:r>
              <a:rPr lang="en-GB" dirty="0">
                <a:solidFill>
                  <a:srgbClr val="00B050"/>
                </a:solidFill>
                <a:latin typeface="Arial" panose="020B0604020202020204" pitchFamily="34" charset="0"/>
                <a:ea typeface="Cambria" panose="02040503050406030204" pitchFamily="18" charset="0"/>
              </a:rPr>
              <a:t>8	</a:t>
            </a:r>
            <a:r>
              <a:rPr lang="en-GB" dirty="0" err="1">
                <a:solidFill>
                  <a:srgbClr val="00B050"/>
                </a:solidFill>
                <a:latin typeface="Arial" panose="020B0604020202020204" pitchFamily="34" charset="0"/>
                <a:ea typeface="Cambria" panose="02040503050406030204" pitchFamily="18" charset="0"/>
              </a:rPr>
              <a:t>possède</a:t>
            </a:r>
            <a:endParaRPr lang="en-GB" dirty="0">
              <a:solidFill>
                <a:srgbClr val="00B050"/>
              </a:solidFill>
              <a:latin typeface="Arial" panose="020B0604020202020204" pitchFamily="34" charset="0"/>
              <a:ea typeface="Cambria" panose="02040503050406030204" pitchFamily="18" charset="0"/>
            </a:endParaRPr>
          </a:p>
        </p:txBody>
      </p:sp>
      <p:sp>
        <p:nvSpPr>
          <p:cNvPr id="3" name="TextBox 2"/>
          <p:cNvSpPr txBox="1"/>
          <p:nvPr/>
        </p:nvSpPr>
        <p:spPr>
          <a:xfrm>
            <a:off x="7731889" y="3391382"/>
            <a:ext cx="4460111" cy="381965"/>
          </a:xfrm>
          <a:prstGeom prst="rect">
            <a:avLst/>
          </a:prstGeom>
          <a:noFill/>
        </p:spPr>
        <p:txBody>
          <a:bodyPr wrap="square" rtlCol="0">
            <a:spAutoFit/>
          </a:bodyPr>
          <a:lstStyle/>
          <a:p>
            <a:r>
              <a:rPr lang="en-GB" dirty="0" smtClean="0">
                <a:solidFill>
                  <a:srgbClr val="FF0000"/>
                </a:solidFill>
              </a:rPr>
              <a:t>Mark in red pen/font</a:t>
            </a:r>
            <a:endParaRPr lang="en-GB" dirty="0">
              <a:solidFill>
                <a:srgbClr val="FF0000"/>
              </a:solidFill>
            </a:endParaRPr>
          </a:p>
        </p:txBody>
      </p:sp>
    </p:spTree>
    <p:extLst>
      <p:ext uri="{BB962C8B-B14F-4D97-AF65-F5344CB8AC3E}">
        <p14:creationId xmlns:p14="http://schemas.microsoft.com/office/powerpoint/2010/main" val="246387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0634" y="1117472"/>
            <a:ext cx="11134788" cy="2942463"/>
          </a:xfrm>
          <a:prstGeom prst="rect">
            <a:avLst/>
          </a:prstGeom>
        </p:spPr>
      </p:pic>
      <p:sp>
        <p:nvSpPr>
          <p:cNvPr id="3" name="TextBox 2"/>
          <p:cNvSpPr txBox="1"/>
          <p:nvPr/>
        </p:nvSpPr>
        <p:spPr>
          <a:xfrm>
            <a:off x="343990" y="0"/>
            <a:ext cx="11049434" cy="954107"/>
          </a:xfrm>
          <a:prstGeom prst="rect">
            <a:avLst/>
          </a:prstGeom>
          <a:noFill/>
        </p:spPr>
        <p:txBody>
          <a:bodyPr wrap="square" rtlCol="0">
            <a:spAutoFit/>
          </a:bodyPr>
          <a:lstStyle/>
          <a:p>
            <a:r>
              <a:rPr lang="en-GB" sz="2800" dirty="0" smtClean="0"/>
              <a:t>p. 93 ex.2a – Listening comprehension: listen to the report and write down the French equivalents for the words (</a:t>
            </a:r>
            <a:r>
              <a:rPr lang="en-GB" sz="2800" dirty="0" err="1" smtClean="0"/>
              <a:t>qs</a:t>
            </a:r>
            <a:r>
              <a:rPr lang="en-GB" sz="2800" dirty="0" smtClean="0"/>
              <a:t> 1-12)</a:t>
            </a:r>
            <a:endParaRPr lang="en-GB" sz="2800" dirty="0"/>
          </a:p>
        </p:txBody>
      </p:sp>
    </p:spTree>
    <p:extLst>
      <p:ext uri="{BB962C8B-B14F-4D97-AF65-F5344CB8AC3E}">
        <p14:creationId xmlns:p14="http://schemas.microsoft.com/office/powerpoint/2010/main" val="3780252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0634" y="0"/>
            <a:ext cx="10240672" cy="2706185"/>
          </a:xfrm>
          <a:prstGeom prst="rect">
            <a:avLst/>
          </a:prstGeom>
        </p:spPr>
      </p:pic>
      <p:sp>
        <p:nvSpPr>
          <p:cNvPr id="2" name="Rectangle 1"/>
          <p:cNvSpPr/>
          <p:nvPr/>
        </p:nvSpPr>
        <p:spPr>
          <a:xfrm>
            <a:off x="3858228" y="2241352"/>
            <a:ext cx="6096000" cy="4616648"/>
          </a:xfrm>
          <a:prstGeom prst="rect">
            <a:avLst/>
          </a:prstGeom>
        </p:spPr>
        <p:txBody>
          <a:bodyPr>
            <a:spAutoFit/>
          </a:bodyPr>
          <a:lstStyle/>
          <a:p>
            <a:pPr>
              <a:spcAft>
                <a:spcPts val="600"/>
              </a:spcAft>
            </a:pPr>
            <a:r>
              <a:rPr lang="fr-FR" b="1" dirty="0" err="1">
                <a:solidFill>
                  <a:srgbClr val="00B050"/>
                </a:solidFill>
                <a:latin typeface="Arial" panose="020B0604020202020204" pitchFamily="34" charset="0"/>
                <a:ea typeface="Cambria" panose="02040503050406030204" pitchFamily="18" charset="0"/>
              </a:rPr>
              <a:t>Answers</a:t>
            </a:r>
            <a:endParaRPr lang="en-GB" b="1"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1	au-delà des frontières nationales de l’Hexagone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2	la scène musicale francophone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3	une réussite primordiale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4	afin de produire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5	fortement inspiré(e) par</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6	n’oublions pas </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7	particulièrement populaire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8	parmi les jeunes</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9	ainsi que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10	la musique préférée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11	proche de la musique européenne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12	un mélange intéressant</a:t>
            </a:r>
            <a:endParaRPr lang="en-GB" dirty="0">
              <a:solidFill>
                <a:srgbClr val="00B050"/>
              </a:solidFill>
              <a:latin typeface="Arial" panose="020B0604020202020204" pitchFamily="34" charset="0"/>
              <a:ea typeface="Cambria" panose="02040503050406030204" pitchFamily="18" charset="0"/>
            </a:endParaRPr>
          </a:p>
        </p:txBody>
      </p:sp>
      <p:sp>
        <p:nvSpPr>
          <p:cNvPr id="4" name="TextBox 3"/>
          <p:cNvSpPr txBox="1"/>
          <p:nvPr/>
        </p:nvSpPr>
        <p:spPr>
          <a:xfrm>
            <a:off x="841094" y="3206187"/>
            <a:ext cx="4460111" cy="381965"/>
          </a:xfrm>
          <a:prstGeom prst="rect">
            <a:avLst/>
          </a:prstGeom>
          <a:noFill/>
        </p:spPr>
        <p:txBody>
          <a:bodyPr wrap="square" rtlCol="0">
            <a:spAutoFit/>
          </a:bodyPr>
          <a:lstStyle/>
          <a:p>
            <a:r>
              <a:rPr lang="en-GB" dirty="0" smtClean="0">
                <a:solidFill>
                  <a:srgbClr val="FF0000"/>
                </a:solidFill>
              </a:rPr>
              <a:t>Mark in red pen/font</a:t>
            </a:r>
            <a:endParaRPr lang="en-GB" dirty="0">
              <a:solidFill>
                <a:srgbClr val="FF0000"/>
              </a:solidFill>
            </a:endParaRPr>
          </a:p>
        </p:txBody>
      </p:sp>
    </p:spTree>
    <p:extLst>
      <p:ext uri="{BB962C8B-B14F-4D97-AF65-F5344CB8AC3E}">
        <p14:creationId xmlns:p14="http://schemas.microsoft.com/office/powerpoint/2010/main" val="31440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7360" y="1120330"/>
            <a:ext cx="6217920" cy="4768547"/>
          </a:xfrm>
          <a:prstGeom prst="rect">
            <a:avLst/>
          </a:prstGeom>
        </p:spPr>
      </p:pic>
      <p:sp>
        <p:nvSpPr>
          <p:cNvPr id="3" name="TextBox 2"/>
          <p:cNvSpPr txBox="1"/>
          <p:nvPr/>
        </p:nvSpPr>
        <p:spPr>
          <a:xfrm>
            <a:off x="343990" y="0"/>
            <a:ext cx="11049434" cy="954107"/>
          </a:xfrm>
          <a:prstGeom prst="rect">
            <a:avLst/>
          </a:prstGeom>
          <a:noFill/>
        </p:spPr>
        <p:txBody>
          <a:bodyPr wrap="square" rtlCol="0">
            <a:spAutoFit/>
          </a:bodyPr>
          <a:lstStyle/>
          <a:p>
            <a:r>
              <a:rPr lang="en-GB" sz="2800" dirty="0" smtClean="0"/>
              <a:t>p. 93 ex.2c – Listening comprehension: listen to the report again and choose the correct end (a-c) of the sentences (1-6).</a:t>
            </a:r>
            <a:endParaRPr lang="en-GB" sz="2800" dirty="0"/>
          </a:p>
        </p:txBody>
      </p:sp>
    </p:spTree>
    <p:extLst>
      <p:ext uri="{BB962C8B-B14F-4D97-AF65-F5344CB8AC3E}">
        <p14:creationId xmlns:p14="http://schemas.microsoft.com/office/powerpoint/2010/main" val="9267265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5867" y="587895"/>
            <a:ext cx="6217920" cy="4768547"/>
          </a:xfrm>
          <a:prstGeom prst="rect">
            <a:avLst/>
          </a:prstGeom>
        </p:spPr>
      </p:pic>
      <p:sp>
        <p:nvSpPr>
          <p:cNvPr id="2" name="Rectangle 1"/>
          <p:cNvSpPr/>
          <p:nvPr/>
        </p:nvSpPr>
        <p:spPr>
          <a:xfrm>
            <a:off x="8545975" y="1547133"/>
            <a:ext cx="6096000" cy="2046714"/>
          </a:xfrm>
          <a:prstGeom prst="rect">
            <a:avLst/>
          </a:prstGeom>
        </p:spPr>
        <p:txBody>
          <a:bodyPr>
            <a:spAutoFit/>
          </a:bodyPr>
          <a:lstStyle/>
          <a:p>
            <a:pPr>
              <a:spcAft>
                <a:spcPts val="600"/>
              </a:spcAft>
            </a:pPr>
            <a:r>
              <a:rPr lang="en-GB" sz="1400" b="1" dirty="0">
                <a:solidFill>
                  <a:srgbClr val="00B050"/>
                </a:solidFill>
                <a:latin typeface="Arial" panose="020B0604020202020204" pitchFamily="34" charset="0"/>
                <a:ea typeface="Cambria" panose="02040503050406030204" pitchFamily="18" charset="0"/>
              </a:rPr>
              <a:t>Answers</a:t>
            </a:r>
          </a:p>
          <a:p>
            <a:r>
              <a:rPr lang="en-GB" dirty="0">
                <a:solidFill>
                  <a:srgbClr val="00B050"/>
                </a:solidFill>
                <a:latin typeface="Cambria" panose="02040503050406030204" pitchFamily="18" charset="0"/>
                <a:ea typeface="Cambria" panose="02040503050406030204" pitchFamily="18" charset="0"/>
                <a:cs typeface="Times New Roman" panose="02020603050405020304" pitchFamily="18" charset="0"/>
              </a:rPr>
              <a:t>1 b	</a:t>
            </a:r>
            <a:endPar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r>
              <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2 </a:t>
            </a:r>
            <a:r>
              <a:rPr lang="en-GB" dirty="0">
                <a:solidFill>
                  <a:srgbClr val="00B050"/>
                </a:solidFill>
                <a:latin typeface="Cambria" panose="02040503050406030204" pitchFamily="18" charset="0"/>
                <a:ea typeface="Cambria" panose="02040503050406030204" pitchFamily="18" charset="0"/>
                <a:cs typeface="Times New Roman" panose="02020603050405020304" pitchFamily="18" charset="0"/>
              </a:rPr>
              <a:t>a	</a:t>
            </a:r>
            <a:endPar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r>
              <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3 </a:t>
            </a:r>
            <a:r>
              <a:rPr lang="en-GB" dirty="0">
                <a:solidFill>
                  <a:srgbClr val="00B050"/>
                </a:solidFill>
                <a:latin typeface="Cambria" panose="02040503050406030204" pitchFamily="18" charset="0"/>
                <a:ea typeface="Cambria" panose="02040503050406030204" pitchFamily="18" charset="0"/>
                <a:cs typeface="Times New Roman" panose="02020603050405020304" pitchFamily="18" charset="0"/>
              </a:rPr>
              <a:t>c	</a:t>
            </a:r>
            <a:endPar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r>
              <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4 </a:t>
            </a:r>
            <a:r>
              <a:rPr lang="en-GB" dirty="0">
                <a:solidFill>
                  <a:srgbClr val="00B050"/>
                </a:solidFill>
                <a:latin typeface="Cambria" panose="02040503050406030204" pitchFamily="18" charset="0"/>
                <a:ea typeface="Cambria" panose="02040503050406030204" pitchFamily="18" charset="0"/>
                <a:cs typeface="Times New Roman" panose="02020603050405020304" pitchFamily="18" charset="0"/>
              </a:rPr>
              <a:t>b	</a:t>
            </a:r>
            <a:endPar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r>
              <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5 </a:t>
            </a:r>
            <a:r>
              <a:rPr lang="en-GB" dirty="0">
                <a:solidFill>
                  <a:srgbClr val="00B050"/>
                </a:solidFill>
                <a:latin typeface="Cambria" panose="02040503050406030204" pitchFamily="18" charset="0"/>
                <a:ea typeface="Cambria" panose="02040503050406030204" pitchFamily="18" charset="0"/>
                <a:cs typeface="Times New Roman" panose="02020603050405020304" pitchFamily="18" charset="0"/>
              </a:rPr>
              <a:t>a	</a:t>
            </a:r>
            <a:endPar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endParaRPr>
          </a:p>
          <a:p>
            <a:r>
              <a:rPr lang="en-GB" dirty="0" smtClean="0">
                <a:solidFill>
                  <a:srgbClr val="00B050"/>
                </a:solidFill>
                <a:latin typeface="Cambria" panose="02040503050406030204" pitchFamily="18" charset="0"/>
                <a:ea typeface="Cambria" panose="02040503050406030204" pitchFamily="18" charset="0"/>
                <a:cs typeface="Times New Roman" panose="02020603050405020304" pitchFamily="18" charset="0"/>
              </a:rPr>
              <a:t>6 </a:t>
            </a:r>
            <a:r>
              <a:rPr lang="en-GB" dirty="0">
                <a:solidFill>
                  <a:srgbClr val="00B050"/>
                </a:solidFill>
                <a:latin typeface="Cambria" panose="02040503050406030204" pitchFamily="18" charset="0"/>
                <a:ea typeface="Cambria" panose="02040503050406030204" pitchFamily="18" charset="0"/>
                <a:cs typeface="Times New Roman" panose="02020603050405020304" pitchFamily="18" charset="0"/>
              </a:rPr>
              <a:t>a</a:t>
            </a:r>
            <a:endParaRPr lang="en-GB" dirty="0">
              <a:solidFill>
                <a:srgbClr val="00B050"/>
              </a:solidFill>
            </a:endParaRPr>
          </a:p>
        </p:txBody>
      </p:sp>
      <p:sp>
        <p:nvSpPr>
          <p:cNvPr id="5" name="TextBox 4"/>
          <p:cNvSpPr txBox="1"/>
          <p:nvPr/>
        </p:nvSpPr>
        <p:spPr>
          <a:xfrm>
            <a:off x="8306765" y="1165168"/>
            <a:ext cx="4460111" cy="381965"/>
          </a:xfrm>
          <a:prstGeom prst="rect">
            <a:avLst/>
          </a:prstGeom>
          <a:noFill/>
        </p:spPr>
        <p:txBody>
          <a:bodyPr wrap="square" rtlCol="0">
            <a:spAutoFit/>
          </a:bodyPr>
          <a:lstStyle/>
          <a:p>
            <a:r>
              <a:rPr lang="en-GB" dirty="0" smtClean="0">
                <a:solidFill>
                  <a:srgbClr val="FF0000"/>
                </a:solidFill>
              </a:rPr>
              <a:t>Mark in red pen/font</a:t>
            </a:r>
            <a:endParaRPr lang="en-GB" dirty="0">
              <a:solidFill>
                <a:srgbClr val="FF0000"/>
              </a:solidFill>
            </a:endParaRPr>
          </a:p>
        </p:txBody>
      </p:sp>
    </p:spTree>
    <p:extLst>
      <p:ext uri="{BB962C8B-B14F-4D97-AF65-F5344CB8AC3E}">
        <p14:creationId xmlns:p14="http://schemas.microsoft.com/office/powerpoint/2010/main" val="10201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Translate into English (use google translate or </a:t>
            </a:r>
            <a:r>
              <a:rPr lang="en-GB" dirty="0" err="1" smtClean="0"/>
              <a:t>wordreference</a:t>
            </a:r>
            <a:r>
              <a:rPr lang="en-GB" dirty="0" smtClean="0"/>
              <a:t> for help if needed)</a:t>
            </a:r>
            <a:endParaRPr lang="en-GB" dirty="0"/>
          </a:p>
        </p:txBody>
      </p:sp>
      <p:pic>
        <p:nvPicPr>
          <p:cNvPr id="5" name="Picture 4"/>
          <p:cNvPicPr>
            <a:picLocks noChangeAspect="1"/>
          </p:cNvPicPr>
          <p:nvPr/>
        </p:nvPicPr>
        <p:blipFill rotWithShape="1">
          <a:blip r:embed="rId2"/>
          <a:srcRect t="18552"/>
          <a:stretch/>
        </p:blipFill>
        <p:spPr>
          <a:xfrm>
            <a:off x="603504" y="1911973"/>
            <a:ext cx="7379970" cy="3932627"/>
          </a:xfrm>
          <a:prstGeom prst="rect">
            <a:avLst/>
          </a:prstGeom>
        </p:spPr>
      </p:pic>
      <p:sp>
        <p:nvSpPr>
          <p:cNvPr id="3" name="TextBox 2"/>
          <p:cNvSpPr txBox="1"/>
          <p:nvPr/>
        </p:nvSpPr>
        <p:spPr>
          <a:xfrm>
            <a:off x="353568" y="1905060"/>
            <a:ext cx="969264" cy="3939540"/>
          </a:xfrm>
          <a:prstGeom prst="rect">
            <a:avLst/>
          </a:prstGeom>
          <a:noFill/>
        </p:spPr>
        <p:txBody>
          <a:bodyPr wrap="square" rtlCol="0">
            <a:spAutoFit/>
          </a:bodyPr>
          <a:lstStyle/>
          <a:p>
            <a:r>
              <a:rPr lang="en-GB" sz="2500" dirty="0" smtClean="0"/>
              <a:t>1.</a:t>
            </a:r>
            <a:br>
              <a:rPr lang="en-GB" sz="2500" dirty="0" smtClean="0"/>
            </a:br>
            <a:r>
              <a:rPr lang="en-GB" sz="2500" dirty="0" smtClean="0"/>
              <a:t>2.</a:t>
            </a:r>
            <a:br>
              <a:rPr lang="en-GB" sz="2500" dirty="0" smtClean="0"/>
            </a:br>
            <a:r>
              <a:rPr lang="en-GB" sz="2500" dirty="0" smtClean="0"/>
              <a:t>3.</a:t>
            </a:r>
            <a:br>
              <a:rPr lang="en-GB" sz="2500" dirty="0" smtClean="0"/>
            </a:br>
            <a:r>
              <a:rPr lang="en-GB" sz="2500" dirty="0" smtClean="0"/>
              <a:t>4.</a:t>
            </a:r>
          </a:p>
          <a:p>
            <a:r>
              <a:rPr lang="en-GB" sz="2500" dirty="0"/>
              <a:t/>
            </a:r>
            <a:br>
              <a:rPr lang="en-GB" sz="2500" dirty="0"/>
            </a:br>
            <a:r>
              <a:rPr lang="en-GB" sz="2500" dirty="0" smtClean="0"/>
              <a:t>5.</a:t>
            </a:r>
            <a:br>
              <a:rPr lang="en-GB" sz="2500" dirty="0" smtClean="0"/>
            </a:br>
            <a:r>
              <a:rPr lang="en-GB" sz="2500" dirty="0" smtClean="0"/>
              <a:t>6.</a:t>
            </a:r>
            <a:br>
              <a:rPr lang="en-GB" sz="2500" dirty="0" smtClean="0"/>
            </a:br>
            <a:r>
              <a:rPr lang="en-GB" sz="2500" dirty="0" smtClean="0"/>
              <a:t>7.</a:t>
            </a:r>
            <a:br>
              <a:rPr lang="en-GB" sz="2500" dirty="0" smtClean="0"/>
            </a:br>
            <a:r>
              <a:rPr lang="en-GB" sz="2500" dirty="0" smtClean="0"/>
              <a:t>8.</a:t>
            </a:r>
            <a:br>
              <a:rPr lang="en-GB" sz="2500" dirty="0" smtClean="0"/>
            </a:br>
            <a:r>
              <a:rPr lang="en-GB" sz="2500" dirty="0" smtClean="0"/>
              <a:t>9.</a:t>
            </a:r>
          </a:p>
        </p:txBody>
      </p:sp>
    </p:spTree>
    <p:extLst>
      <p:ext uri="{BB962C8B-B14F-4D97-AF65-F5344CB8AC3E}">
        <p14:creationId xmlns:p14="http://schemas.microsoft.com/office/powerpoint/2010/main" val="2578885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00415" y="998791"/>
            <a:ext cx="7378559" cy="4195001"/>
          </a:xfrm>
          <a:prstGeom prst="rect">
            <a:avLst/>
          </a:prstGeom>
        </p:spPr>
      </p:pic>
      <p:sp>
        <p:nvSpPr>
          <p:cNvPr id="5" name="Rectangle 4"/>
          <p:cNvSpPr/>
          <p:nvPr/>
        </p:nvSpPr>
        <p:spPr>
          <a:xfrm>
            <a:off x="3675888" y="4517136"/>
            <a:ext cx="7296912" cy="9509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smtClean="0"/>
              <a:t>Nous form (suggestions):</a:t>
            </a:r>
            <a:br>
              <a:rPr lang="en-GB" b="1" dirty="0" smtClean="0"/>
            </a:br>
            <a:r>
              <a:rPr lang="en-GB" b="1" dirty="0" smtClean="0"/>
              <a:t>e.g. </a:t>
            </a:r>
            <a:r>
              <a:rPr lang="en-GB" b="1" dirty="0" err="1" smtClean="0"/>
              <a:t>Parlons</a:t>
            </a:r>
            <a:r>
              <a:rPr lang="en-GB" b="1" dirty="0" smtClean="0"/>
              <a:t> de </a:t>
            </a:r>
            <a:r>
              <a:rPr lang="en-GB" b="1" dirty="0" err="1" smtClean="0"/>
              <a:t>l’impératif</a:t>
            </a:r>
            <a:r>
              <a:rPr lang="en-GB" b="1" dirty="0" smtClean="0"/>
              <a:t> = </a:t>
            </a:r>
            <a:r>
              <a:rPr lang="en-GB" b="1" u="sng" dirty="0" smtClean="0"/>
              <a:t>Let’s</a:t>
            </a:r>
            <a:r>
              <a:rPr lang="en-GB" b="1" dirty="0" smtClean="0"/>
              <a:t> speak about the imperative</a:t>
            </a:r>
            <a:endParaRPr lang="en-GB" b="1" u="sng" dirty="0"/>
          </a:p>
        </p:txBody>
      </p:sp>
      <p:sp>
        <p:nvSpPr>
          <p:cNvPr id="6" name="Rectangle 5"/>
          <p:cNvSpPr/>
          <p:nvPr/>
        </p:nvSpPr>
        <p:spPr>
          <a:xfrm>
            <a:off x="7114032" y="4992624"/>
            <a:ext cx="3401568" cy="47548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Can you have a guess as to how  might we translate this? </a:t>
            </a:r>
            <a:endParaRPr lang="en-GB" dirty="0"/>
          </a:p>
        </p:txBody>
      </p:sp>
    </p:spTree>
    <p:extLst>
      <p:ext uri="{BB962C8B-B14F-4D97-AF65-F5344CB8AC3E}">
        <p14:creationId xmlns:p14="http://schemas.microsoft.com/office/powerpoint/2010/main" val="370326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4358" y="2746312"/>
            <a:ext cx="6486525" cy="3762375"/>
          </a:xfrm>
          <a:prstGeom prst="rect">
            <a:avLst/>
          </a:prstGeom>
        </p:spPr>
      </p:pic>
      <p:sp>
        <p:nvSpPr>
          <p:cNvPr id="5" name="TextBox 4"/>
          <p:cNvSpPr txBox="1"/>
          <p:nvPr/>
        </p:nvSpPr>
        <p:spPr>
          <a:xfrm>
            <a:off x="98741" y="0"/>
            <a:ext cx="8561165" cy="1077218"/>
          </a:xfrm>
          <a:prstGeom prst="rect">
            <a:avLst/>
          </a:prstGeom>
          <a:noFill/>
        </p:spPr>
        <p:txBody>
          <a:bodyPr wrap="square" rtlCol="0">
            <a:spAutoFit/>
          </a:bodyPr>
          <a:lstStyle/>
          <a:p>
            <a:r>
              <a:rPr lang="en-GB" sz="3200" dirty="0" smtClean="0"/>
              <a:t>Point de </a:t>
            </a:r>
            <a:r>
              <a:rPr lang="en-GB" sz="3200" dirty="0" err="1" smtClean="0"/>
              <a:t>grammaire</a:t>
            </a:r>
            <a:r>
              <a:rPr lang="en-GB" sz="3200" dirty="0" smtClean="0"/>
              <a:t> </a:t>
            </a:r>
            <a:r>
              <a:rPr lang="en-GB" sz="3200" i="1" dirty="0" smtClean="0"/>
              <a:t>(Grammar point)</a:t>
            </a:r>
            <a:r>
              <a:rPr lang="en-GB" sz="3200" dirty="0"/>
              <a:t/>
            </a:r>
            <a:br>
              <a:rPr lang="en-GB" sz="3200" dirty="0"/>
            </a:br>
            <a:r>
              <a:rPr lang="en-GB" sz="3200" dirty="0" err="1" smtClean="0"/>
              <a:t>L’impératif</a:t>
            </a:r>
            <a:r>
              <a:rPr lang="en-GB" sz="3200" dirty="0" smtClean="0"/>
              <a:t>! The imperative!</a:t>
            </a:r>
            <a:endParaRPr lang="en-GB" sz="3200" dirty="0"/>
          </a:p>
        </p:txBody>
      </p:sp>
      <p:sp>
        <p:nvSpPr>
          <p:cNvPr id="7" name="TextBox 6"/>
          <p:cNvSpPr txBox="1"/>
          <p:nvPr/>
        </p:nvSpPr>
        <p:spPr>
          <a:xfrm>
            <a:off x="-1" y="5156505"/>
            <a:ext cx="12192000" cy="369332"/>
          </a:xfrm>
          <a:prstGeom prst="rect">
            <a:avLst/>
          </a:prstGeom>
          <a:noFill/>
          <a:ln>
            <a:solidFill>
              <a:schemeClr val="accent2"/>
            </a:solidFill>
          </a:ln>
        </p:spPr>
        <p:txBody>
          <a:bodyPr wrap="square" rtlCol="0">
            <a:spAutoFit/>
          </a:bodyPr>
          <a:lstStyle/>
          <a:p>
            <a:r>
              <a:rPr lang="en-GB" dirty="0" smtClean="0">
                <a:solidFill>
                  <a:schemeClr val="accent2"/>
                </a:solidFill>
              </a:rPr>
              <a:t>(</a:t>
            </a:r>
            <a:r>
              <a:rPr lang="en-GB" dirty="0" err="1" smtClean="0">
                <a:solidFill>
                  <a:schemeClr val="accent2"/>
                </a:solidFill>
              </a:rPr>
              <a:t>tu</a:t>
            </a:r>
            <a:r>
              <a:rPr lang="en-GB" dirty="0" smtClean="0">
                <a:solidFill>
                  <a:schemeClr val="accent2"/>
                </a:solidFill>
              </a:rPr>
              <a:t> – you sg.)				 </a:t>
            </a:r>
            <a:r>
              <a:rPr lang="en-GB" dirty="0">
                <a:solidFill>
                  <a:schemeClr val="accent2"/>
                </a:solidFill>
              </a:rPr>
              <a:t>			          </a:t>
            </a:r>
            <a:r>
              <a:rPr lang="en-GB" dirty="0" smtClean="0">
                <a:solidFill>
                  <a:schemeClr val="accent2"/>
                </a:solidFill>
              </a:rPr>
              <a:t>    </a:t>
            </a:r>
            <a:r>
              <a:rPr lang="en-GB" sz="1350" dirty="0" smtClean="0">
                <a:solidFill>
                  <a:schemeClr val="accent2"/>
                </a:solidFill>
              </a:rPr>
              <a:t>Same </a:t>
            </a:r>
            <a:r>
              <a:rPr lang="en-GB" sz="1350" dirty="0">
                <a:solidFill>
                  <a:schemeClr val="accent2"/>
                </a:solidFill>
              </a:rPr>
              <a:t>as </a:t>
            </a:r>
            <a:r>
              <a:rPr lang="en-GB" sz="1350" dirty="0" smtClean="0">
                <a:solidFill>
                  <a:schemeClr val="accent2"/>
                </a:solidFill>
              </a:rPr>
              <a:t>“</a:t>
            </a:r>
            <a:r>
              <a:rPr lang="en-GB" sz="1350" dirty="0" err="1" smtClean="0">
                <a:solidFill>
                  <a:schemeClr val="accent2"/>
                </a:solidFill>
              </a:rPr>
              <a:t>tu</a:t>
            </a:r>
            <a:r>
              <a:rPr lang="en-GB" sz="1350" dirty="0" smtClean="0">
                <a:solidFill>
                  <a:schemeClr val="accent2"/>
                </a:solidFill>
              </a:rPr>
              <a:t>” </a:t>
            </a:r>
            <a:r>
              <a:rPr lang="en-GB" sz="1350" dirty="0">
                <a:solidFill>
                  <a:schemeClr val="accent2"/>
                </a:solidFill>
              </a:rPr>
              <a:t>form of present </a:t>
            </a:r>
            <a:r>
              <a:rPr lang="en-GB" sz="1350" dirty="0" smtClean="0">
                <a:solidFill>
                  <a:schemeClr val="accent2"/>
                </a:solidFill>
              </a:rPr>
              <a:t>tense (minus the last “s”)!</a:t>
            </a:r>
            <a:endParaRPr lang="en-GB" sz="1350" dirty="0">
              <a:solidFill>
                <a:schemeClr val="accent2"/>
              </a:solidFill>
            </a:endParaRPr>
          </a:p>
        </p:txBody>
      </p:sp>
      <p:sp>
        <p:nvSpPr>
          <p:cNvPr id="8" name="Rectangle 7"/>
          <p:cNvSpPr/>
          <p:nvPr/>
        </p:nvSpPr>
        <p:spPr>
          <a:xfrm>
            <a:off x="0" y="5502753"/>
            <a:ext cx="12192000" cy="369332"/>
          </a:xfrm>
          <a:prstGeom prst="rect">
            <a:avLst/>
          </a:prstGeom>
          <a:ln>
            <a:solidFill>
              <a:srgbClr val="7030A0"/>
            </a:solidFill>
          </a:ln>
        </p:spPr>
        <p:txBody>
          <a:bodyPr wrap="square">
            <a:spAutoFit/>
          </a:bodyPr>
          <a:lstStyle/>
          <a:p>
            <a:r>
              <a:rPr lang="en-GB" dirty="0" smtClean="0">
                <a:solidFill>
                  <a:srgbClr val="7030A0"/>
                </a:solidFill>
              </a:rPr>
              <a:t>(nous – let’s…)							             Same </a:t>
            </a:r>
            <a:r>
              <a:rPr lang="en-GB" dirty="0">
                <a:solidFill>
                  <a:srgbClr val="7030A0"/>
                </a:solidFill>
              </a:rPr>
              <a:t>as “nous” form </a:t>
            </a:r>
            <a:r>
              <a:rPr lang="en-GB" dirty="0" smtClean="0">
                <a:solidFill>
                  <a:srgbClr val="7030A0"/>
                </a:solidFill>
              </a:rPr>
              <a:t>of </a:t>
            </a:r>
            <a:r>
              <a:rPr lang="en-GB" dirty="0">
                <a:solidFill>
                  <a:srgbClr val="7030A0"/>
                </a:solidFill>
              </a:rPr>
              <a:t>present </a:t>
            </a:r>
            <a:r>
              <a:rPr lang="en-GB" dirty="0" smtClean="0">
                <a:solidFill>
                  <a:srgbClr val="7030A0"/>
                </a:solidFill>
              </a:rPr>
              <a:t>tense</a:t>
            </a:r>
            <a:r>
              <a:rPr lang="en-GB" dirty="0">
                <a:solidFill>
                  <a:srgbClr val="7030A0"/>
                </a:solidFill>
              </a:rPr>
              <a:t>!</a:t>
            </a:r>
          </a:p>
        </p:txBody>
      </p:sp>
      <p:sp>
        <p:nvSpPr>
          <p:cNvPr id="11" name="Rectangle 10"/>
          <p:cNvSpPr/>
          <p:nvPr/>
        </p:nvSpPr>
        <p:spPr>
          <a:xfrm>
            <a:off x="0" y="5884930"/>
            <a:ext cx="12192000" cy="369332"/>
          </a:xfrm>
          <a:prstGeom prst="rect">
            <a:avLst/>
          </a:prstGeom>
          <a:ln>
            <a:solidFill>
              <a:srgbClr val="00B050"/>
            </a:solidFill>
          </a:ln>
        </p:spPr>
        <p:txBody>
          <a:bodyPr wrap="square">
            <a:spAutoFit/>
          </a:bodyPr>
          <a:lstStyle/>
          <a:p>
            <a:r>
              <a:rPr lang="en-GB" dirty="0" smtClean="0">
                <a:solidFill>
                  <a:srgbClr val="00B050"/>
                </a:solidFill>
              </a:rPr>
              <a:t>(</a:t>
            </a:r>
            <a:r>
              <a:rPr lang="en-GB" dirty="0" err="1" smtClean="0">
                <a:solidFill>
                  <a:srgbClr val="00B050"/>
                </a:solidFill>
              </a:rPr>
              <a:t>vous</a:t>
            </a:r>
            <a:r>
              <a:rPr lang="en-GB" dirty="0" smtClean="0">
                <a:solidFill>
                  <a:srgbClr val="00B050"/>
                </a:solidFill>
              </a:rPr>
              <a:t> – you pl.)							             </a:t>
            </a:r>
            <a:r>
              <a:rPr lang="en-GB" dirty="0">
                <a:solidFill>
                  <a:srgbClr val="00B050"/>
                </a:solidFill>
              </a:rPr>
              <a:t>Same as “</a:t>
            </a:r>
            <a:r>
              <a:rPr lang="en-GB" dirty="0" err="1">
                <a:solidFill>
                  <a:srgbClr val="00B050"/>
                </a:solidFill>
              </a:rPr>
              <a:t>vous</a:t>
            </a:r>
            <a:r>
              <a:rPr lang="en-GB" dirty="0">
                <a:solidFill>
                  <a:srgbClr val="00B050"/>
                </a:solidFill>
              </a:rPr>
              <a:t>” form of present </a:t>
            </a:r>
            <a:r>
              <a:rPr lang="en-GB" dirty="0" smtClean="0">
                <a:solidFill>
                  <a:srgbClr val="00B050"/>
                </a:solidFill>
              </a:rPr>
              <a:t>tense!</a:t>
            </a:r>
            <a:endParaRPr lang="en-GB" dirty="0">
              <a:solidFill>
                <a:srgbClr val="00B050"/>
              </a:solidFill>
            </a:endParaRPr>
          </a:p>
        </p:txBody>
      </p:sp>
      <p:sp>
        <p:nvSpPr>
          <p:cNvPr id="12" name="TextBox 11"/>
          <p:cNvSpPr txBox="1"/>
          <p:nvPr/>
        </p:nvSpPr>
        <p:spPr>
          <a:xfrm>
            <a:off x="-28456" y="6211669"/>
            <a:ext cx="8171449" cy="646331"/>
          </a:xfrm>
          <a:prstGeom prst="rect">
            <a:avLst/>
          </a:prstGeom>
          <a:noFill/>
        </p:spPr>
        <p:txBody>
          <a:bodyPr wrap="square" rtlCol="0">
            <a:spAutoFit/>
          </a:bodyPr>
          <a:lstStyle/>
          <a:p>
            <a:r>
              <a:rPr lang="en-GB" dirty="0" smtClean="0"/>
              <a:t>The imperative does NOT include the </a:t>
            </a:r>
            <a:r>
              <a:rPr lang="en-GB" dirty="0" smtClean="0">
                <a:solidFill>
                  <a:schemeClr val="accent1">
                    <a:lumMod val="75000"/>
                  </a:schemeClr>
                </a:solidFill>
              </a:rPr>
              <a:t>subject</a:t>
            </a:r>
            <a:r>
              <a:rPr lang="en-GB" dirty="0" smtClean="0"/>
              <a:t> – e.g. Listen (</a:t>
            </a:r>
            <a:r>
              <a:rPr lang="en-GB" dirty="0" smtClean="0">
                <a:solidFill>
                  <a:schemeClr val="accent1">
                    <a:lumMod val="75000"/>
                  </a:schemeClr>
                </a:solidFill>
              </a:rPr>
              <a:t>you pl.</a:t>
            </a:r>
            <a:r>
              <a:rPr lang="en-GB" dirty="0" smtClean="0"/>
              <a:t>)!</a:t>
            </a:r>
            <a:br>
              <a:rPr lang="en-GB" dirty="0" smtClean="0"/>
            </a:br>
            <a:r>
              <a:rPr lang="en-GB" dirty="0" smtClean="0"/>
              <a:t>					(</a:t>
            </a:r>
            <a:r>
              <a:rPr lang="en-GB" dirty="0" err="1" smtClean="0">
                <a:solidFill>
                  <a:schemeClr val="accent1">
                    <a:lumMod val="75000"/>
                  </a:schemeClr>
                </a:solidFill>
              </a:rPr>
              <a:t>vous</a:t>
            </a:r>
            <a:r>
              <a:rPr lang="en-GB" dirty="0" smtClean="0"/>
              <a:t>) </a:t>
            </a:r>
            <a:r>
              <a:rPr lang="en-GB" dirty="0" err="1" smtClean="0"/>
              <a:t>Écoutez</a:t>
            </a:r>
            <a:r>
              <a:rPr lang="en-GB" dirty="0" smtClean="0"/>
              <a:t>! </a:t>
            </a:r>
            <a:endParaRPr lang="en-GB" dirty="0"/>
          </a:p>
        </p:txBody>
      </p:sp>
      <p:sp>
        <p:nvSpPr>
          <p:cNvPr id="18" name="Bent Arrow 17"/>
          <p:cNvSpPr/>
          <p:nvPr/>
        </p:nvSpPr>
        <p:spPr>
          <a:xfrm>
            <a:off x="5617029" y="3974683"/>
            <a:ext cx="2573853" cy="1475776"/>
          </a:xfrm>
          <a:prstGeom prst="bentArrow">
            <a:avLst>
              <a:gd name="adj1" fmla="val 3692"/>
              <a:gd name="adj2" fmla="val 13936"/>
              <a:gd name="adj3" fmla="val 15263"/>
              <a:gd name="adj4" fmla="val 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Rectangle 18"/>
          <p:cNvSpPr/>
          <p:nvPr/>
        </p:nvSpPr>
        <p:spPr>
          <a:xfrm>
            <a:off x="5378506" y="5404740"/>
            <a:ext cx="242717"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rotWithShape="1">
          <a:blip r:embed="rId3"/>
          <a:srcRect t="39925" b="49549"/>
          <a:stretch/>
        </p:blipFill>
        <p:spPr>
          <a:xfrm>
            <a:off x="8190883" y="3985197"/>
            <a:ext cx="3962400" cy="457200"/>
          </a:xfrm>
          <a:prstGeom prst="rect">
            <a:avLst/>
          </a:prstGeom>
        </p:spPr>
      </p:pic>
      <p:sp>
        <p:nvSpPr>
          <p:cNvPr id="13" name="TextBox 12"/>
          <p:cNvSpPr txBox="1"/>
          <p:nvPr/>
        </p:nvSpPr>
        <p:spPr>
          <a:xfrm>
            <a:off x="98741" y="1065676"/>
            <a:ext cx="3082448" cy="553998"/>
          </a:xfrm>
          <a:prstGeom prst="rect">
            <a:avLst/>
          </a:prstGeom>
          <a:noFill/>
        </p:spPr>
        <p:txBody>
          <a:bodyPr wrap="square" rtlCol="0">
            <a:spAutoFit/>
          </a:bodyPr>
          <a:lstStyle/>
          <a:p>
            <a:r>
              <a:rPr lang="en-GB" sz="3000" dirty="0" err="1" smtClean="0">
                <a:solidFill>
                  <a:srgbClr val="7030A0"/>
                </a:solidFill>
              </a:rPr>
              <a:t>Révision</a:t>
            </a:r>
            <a:r>
              <a:rPr lang="en-GB" sz="3000" dirty="0" smtClean="0">
                <a:solidFill>
                  <a:srgbClr val="7030A0"/>
                </a:solidFill>
              </a:rPr>
              <a:t> </a:t>
            </a:r>
            <a:r>
              <a:rPr lang="en-GB" sz="3000" i="1" dirty="0" smtClean="0">
                <a:solidFill>
                  <a:srgbClr val="7030A0"/>
                </a:solidFill>
              </a:rPr>
              <a:t>(revision</a:t>
            </a:r>
            <a:r>
              <a:rPr lang="en-GB" sz="3000" dirty="0" smtClean="0">
                <a:solidFill>
                  <a:srgbClr val="7030A0"/>
                </a:solidFill>
              </a:rPr>
              <a:t>)</a:t>
            </a:r>
            <a:endParaRPr lang="en-GB" sz="3000" dirty="0">
              <a:solidFill>
                <a:srgbClr val="7030A0"/>
              </a:solidFill>
            </a:endParaRPr>
          </a:p>
        </p:txBody>
      </p:sp>
      <p:pic>
        <p:nvPicPr>
          <p:cNvPr id="14" name="Picture 13"/>
          <p:cNvPicPr>
            <a:picLocks noChangeAspect="1"/>
          </p:cNvPicPr>
          <p:nvPr/>
        </p:nvPicPr>
        <p:blipFill rotWithShape="1">
          <a:blip r:embed="rId4"/>
          <a:srcRect l="53542" t="63071" r="3886" b="8285"/>
          <a:stretch/>
        </p:blipFill>
        <p:spPr>
          <a:xfrm>
            <a:off x="5133192" y="560651"/>
            <a:ext cx="7129630" cy="1283333"/>
          </a:xfrm>
          <a:prstGeom prst="rect">
            <a:avLst/>
          </a:prstGeom>
        </p:spPr>
      </p:pic>
      <p:sp>
        <p:nvSpPr>
          <p:cNvPr id="15" name="Rectangle 14"/>
          <p:cNvSpPr/>
          <p:nvPr/>
        </p:nvSpPr>
        <p:spPr>
          <a:xfrm>
            <a:off x="650836" y="1804691"/>
            <a:ext cx="12115799" cy="1361911"/>
          </a:xfrm>
          <a:prstGeom prst="rect">
            <a:avLst/>
          </a:prstGeom>
        </p:spPr>
        <p:txBody>
          <a:bodyPr wrap="square">
            <a:spAutoFit/>
          </a:bodyPr>
          <a:lstStyle/>
          <a:p>
            <a:pPr>
              <a:lnSpc>
                <a:spcPct val="110000"/>
              </a:lnSpc>
              <a:spcBef>
                <a:spcPts val="600"/>
              </a:spcBef>
              <a:spcAft>
                <a:spcPts val="0"/>
              </a:spcAft>
            </a:pP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Same endings except for –</a:t>
            </a:r>
            <a:r>
              <a:rPr lang="en-GB" sz="2500" i="1" dirty="0">
                <a:solidFill>
                  <a:srgbClr val="00B050"/>
                </a:solidFill>
                <a:latin typeface="Arial" panose="020B0604020202020204" pitchFamily="34" charset="0"/>
                <a:ea typeface="Calibri" panose="020F0502020204030204" pitchFamily="34" charset="0"/>
                <a:cs typeface="Times New Roman" panose="02020603050405020304" pitchFamily="18" charset="0"/>
              </a:rPr>
              <a:t>er</a:t>
            </a: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 verbs second person singular : </a:t>
            </a:r>
            <a:r>
              <a:rPr lang="en-GB" sz="25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a:r>
            <a:br>
              <a:rPr lang="en-GB" sz="25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br>
            <a:r>
              <a:rPr lang="en-GB" sz="25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no </a:t>
            </a: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a:t>
            </a:r>
            <a:r>
              <a:rPr lang="en-GB" sz="2500" i="1" dirty="0">
                <a:solidFill>
                  <a:srgbClr val="00B050"/>
                </a:solidFill>
                <a:latin typeface="Arial" panose="020B0604020202020204" pitchFamily="34" charset="0"/>
                <a:ea typeface="Calibri" panose="020F0502020204030204" pitchFamily="34" charset="0"/>
                <a:cs typeface="Times New Roman" panose="02020603050405020304" pitchFamily="18" charset="0"/>
              </a:rPr>
              <a:t>s</a:t>
            </a: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 ending in the imperative e.g. </a:t>
            </a:r>
            <a:r>
              <a:rPr lang="en-GB" sz="2500" i="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tu</a:t>
            </a:r>
            <a:r>
              <a:rPr lang="en-GB" sz="2500" i="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GB" sz="2500" i="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consultes</a:t>
            </a: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 – </a:t>
            </a:r>
            <a:r>
              <a:rPr lang="en-GB" sz="2500" i="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consulte</a:t>
            </a: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GB" sz="2500" i="1" dirty="0">
                <a:solidFill>
                  <a:srgbClr val="00B050"/>
                </a:solidFill>
                <a:latin typeface="Arial" panose="020B0604020202020204" pitchFamily="34" charset="0"/>
                <a:ea typeface="Calibri" panose="020F0502020204030204" pitchFamily="34" charset="0"/>
                <a:cs typeface="Times New Roman" panose="02020603050405020304" pitchFamily="18" charset="0"/>
              </a:rPr>
              <a:t>!;</a:t>
            </a: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GB" sz="2500" i="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tu</a:t>
            </a:r>
            <a:r>
              <a:rPr lang="en-GB" sz="2500" i="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GB" sz="2500" i="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oublies</a:t>
            </a:r>
            <a:r>
              <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rPr>
              <a:t> – </a:t>
            </a:r>
            <a:r>
              <a:rPr lang="en-GB" sz="2500" i="1" dirty="0" err="1">
                <a:solidFill>
                  <a:srgbClr val="00B050"/>
                </a:solidFill>
                <a:latin typeface="Arial" panose="020B0604020202020204" pitchFamily="34" charset="0"/>
                <a:ea typeface="Calibri" panose="020F0502020204030204" pitchFamily="34" charset="0"/>
                <a:cs typeface="Times New Roman" panose="02020603050405020304" pitchFamily="18" charset="0"/>
              </a:rPr>
              <a:t>oublie</a:t>
            </a:r>
            <a:r>
              <a:rPr lang="en-GB" sz="2500" i="1" dirty="0">
                <a:solidFill>
                  <a:srgbClr val="00B050"/>
                </a:solidFill>
                <a:latin typeface="Arial" panose="020B0604020202020204" pitchFamily="34" charset="0"/>
                <a:ea typeface="Calibri" panose="020F0502020204030204" pitchFamily="34" charset="0"/>
                <a:cs typeface="Times New Roman" panose="02020603050405020304" pitchFamily="18" charset="0"/>
              </a:rPr>
              <a:t> </a:t>
            </a:r>
            <a:r>
              <a:rPr lang="en-GB" sz="2500" i="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br>
              <a:rPr lang="en-GB" sz="2500" i="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br>
            <a:endParaRPr lang="en-GB" sz="2500" b="1" u="sng"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612736" y="1512381"/>
            <a:ext cx="6096000" cy="482761"/>
          </a:xfrm>
          <a:prstGeom prst="rect">
            <a:avLst/>
          </a:prstGeom>
        </p:spPr>
        <p:txBody>
          <a:bodyPr>
            <a:spAutoFit/>
          </a:bodyPr>
          <a:lstStyle/>
          <a:p>
            <a:pPr>
              <a:lnSpc>
                <a:spcPct val="110000"/>
              </a:lnSpc>
              <a:spcBef>
                <a:spcPts val="600"/>
              </a:spcBef>
              <a:spcAft>
                <a:spcPts val="0"/>
              </a:spcAft>
            </a:pPr>
            <a:r>
              <a:rPr lang="en-GB" sz="25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La </a:t>
            </a:r>
            <a:r>
              <a:rPr lang="en-GB" sz="2500" dirty="0" err="1" smtClean="0">
                <a:solidFill>
                  <a:srgbClr val="00B050"/>
                </a:solidFill>
                <a:latin typeface="Arial" panose="020B0604020202020204" pitchFamily="34" charset="0"/>
                <a:ea typeface="Calibri" panose="020F0502020204030204" pitchFamily="34" charset="0"/>
                <a:cs typeface="Times New Roman" panose="02020603050405020304" pitchFamily="18" charset="0"/>
              </a:rPr>
              <a:t>réponse</a:t>
            </a:r>
            <a:r>
              <a:rPr lang="en-GB" sz="25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a:t>
            </a:r>
            <a:endParaRPr lang="en-GB" sz="2500" dirty="0">
              <a:solidFill>
                <a:srgbClr val="00B050"/>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539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p:bldP spid="18" grpId="0" animBg="1"/>
      <p:bldP spid="19" grpId="0" animBg="1"/>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8451" y="621792"/>
            <a:ext cx="7358444" cy="4135484"/>
          </a:xfrm>
          <a:prstGeom prst="rect">
            <a:avLst/>
          </a:prstGeom>
        </p:spPr>
      </p:pic>
      <p:sp>
        <p:nvSpPr>
          <p:cNvPr id="2" name="TextBox 1"/>
          <p:cNvSpPr txBox="1"/>
          <p:nvPr/>
        </p:nvSpPr>
        <p:spPr>
          <a:xfrm>
            <a:off x="2066544" y="384048"/>
            <a:ext cx="6400800" cy="523220"/>
          </a:xfrm>
          <a:prstGeom prst="rect">
            <a:avLst/>
          </a:prstGeom>
          <a:noFill/>
        </p:spPr>
        <p:txBody>
          <a:bodyPr wrap="square" rtlCol="0">
            <a:spAutoFit/>
          </a:bodyPr>
          <a:lstStyle/>
          <a:p>
            <a:r>
              <a:rPr lang="en-GB" sz="2800" u="sng" dirty="0" smtClean="0"/>
              <a:t>p. 93 ex. 3 - Translation</a:t>
            </a:r>
            <a:endParaRPr lang="en-GB" sz="2800" u="sng" dirty="0"/>
          </a:p>
        </p:txBody>
      </p:sp>
    </p:spTree>
    <p:extLst>
      <p:ext uri="{BB962C8B-B14F-4D97-AF65-F5344CB8AC3E}">
        <p14:creationId xmlns:p14="http://schemas.microsoft.com/office/powerpoint/2010/main" val="2276370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1795" y="0"/>
            <a:ext cx="7358444" cy="4135484"/>
          </a:xfrm>
          <a:prstGeom prst="rect">
            <a:avLst/>
          </a:prstGeom>
        </p:spPr>
      </p:pic>
      <p:sp>
        <p:nvSpPr>
          <p:cNvPr id="2" name="Rectangle 1"/>
          <p:cNvSpPr/>
          <p:nvPr/>
        </p:nvSpPr>
        <p:spPr>
          <a:xfrm>
            <a:off x="6705600" y="4046029"/>
            <a:ext cx="6096000" cy="2492990"/>
          </a:xfrm>
          <a:prstGeom prst="rect">
            <a:avLst/>
          </a:prstGeom>
        </p:spPr>
        <p:txBody>
          <a:bodyPr>
            <a:spAutoFit/>
          </a:bodyPr>
          <a:lstStyle/>
          <a:p>
            <a:pPr>
              <a:spcAft>
                <a:spcPts val="600"/>
              </a:spcAft>
            </a:pPr>
            <a:r>
              <a:rPr lang="fr-FR" b="1" dirty="0" err="1">
                <a:solidFill>
                  <a:srgbClr val="00B050"/>
                </a:solidFill>
                <a:latin typeface="Arial" panose="020B0604020202020204" pitchFamily="34" charset="0"/>
                <a:ea typeface="Cambria" panose="02040503050406030204" pitchFamily="18" charset="0"/>
              </a:rPr>
              <a:t>Answers</a:t>
            </a:r>
            <a:endParaRPr lang="en-GB" b="1"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1 	Allumons / Mettons la radio. </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2 	Lisez / Lis attentivement les instructions. </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3 	Faites / Fais attention! / Prenez / Prends garde!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4 	Choisissez / Choisis la bonne réponse. </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5 	Réécoutons ce reportage.</a:t>
            </a:r>
            <a:endParaRPr lang="en-GB" dirty="0">
              <a:solidFill>
                <a:srgbClr val="00B050"/>
              </a:solidFill>
              <a:latin typeface="Arial" panose="020B0604020202020204" pitchFamily="34" charset="0"/>
              <a:ea typeface="Cambria" panose="02040503050406030204" pitchFamily="18" charset="0"/>
            </a:endParaRPr>
          </a:p>
          <a:p>
            <a:pPr marL="270510" indent="-270510">
              <a:spcAft>
                <a:spcPts val="600"/>
              </a:spcAft>
              <a:tabLst>
                <a:tab pos="270510" algn="l"/>
              </a:tabLst>
            </a:pPr>
            <a:r>
              <a:rPr lang="fr-FR" dirty="0">
                <a:solidFill>
                  <a:srgbClr val="00B050"/>
                </a:solidFill>
                <a:latin typeface="Arial" panose="020B0604020202020204" pitchFamily="34" charset="0"/>
                <a:ea typeface="Cambria" panose="02040503050406030204" pitchFamily="18" charset="0"/>
              </a:rPr>
              <a:t>6 	Ne perdez pas / Ne perds pas les billets!</a:t>
            </a:r>
            <a:endParaRPr lang="en-GB" dirty="0">
              <a:solidFill>
                <a:srgbClr val="00B050"/>
              </a:solidFill>
              <a:latin typeface="Arial" panose="020B0604020202020204" pitchFamily="34" charset="0"/>
              <a:ea typeface="Cambria" panose="02040503050406030204" pitchFamily="18" charset="0"/>
            </a:endParaRPr>
          </a:p>
        </p:txBody>
      </p:sp>
      <p:sp>
        <p:nvSpPr>
          <p:cNvPr id="5" name="TextBox 4"/>
          <p:cNvSpPr txBox="1"/>
          <p:nvPr/>
        </p:nvSpPr>
        <p:spPr>
          <a:xfrm>
            <a:off x="7403939" y="3541853"/>
            <a:ext cx="4460111" cy="381965"/>
          </a:xfrm>
          <a:prstGeom prst="rect">
            <a:avLst/>
          </a:prstGeom>
          <a:noFill/>
        </p:spPr>
        <p:txBody>
          <a:bodyPr wrap="square" rtlCol="0">
            <a:spAutoFit/>
          </a:bodyPr>
          <a:lstStyle/>
          <a:p>
            <a:r>
              <a:rPr lang="en-GB" dirty="0" smtClean="0">
                <a:solidFill>
                  <a:srgbClr val="FF0000"/>
                </a:solidFill>
              </a:rPr>
              <a:t>Mark in red pen/font</a:t>
            </a:r>
            <a:endParaRPr lang="en-GB" dirty="0">
              <a:solidFill>
                <a:srgbClr val="FF0000"/>
              </a:solidFill>
            </a:endParaRPr>
          </a:p>
        </p:txBody>
      </p:sp>
    </p:spTree>
    <p:extLst>
      <p:ext uri="{BB962C8B-B14F-4D97-AF65-F5344CB8AC3E}">
        <p14:creationId xmlns:p14="http://schemas.microsoft.com/office/powerpoint/2010/main" val="1958973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3736" y="2208479"/>
            <a:ext cx="5394960" cy="4649521"/>
          </a:xfrm>
          <a:prstGeom prst="rect">
            <a:avLst/>
          </a:prstGeom>
        </p:spPr>
      </p:pic>
      <p:sp>
        <p:nvSpPr>
          <p:cNvPr id="5" name="TextBox 4"/>
          <p:cNvSpPr txBox="1"/>
          <p:nvPr/>
        </p:nvSpPr>
        <p:spPr>
          <a:xfrm>
            <a:off x="173736" y="-38290"/>
            <a:ext cx="12188952" cy="2246769"/>
          </a:xfrm>
          <a:prstGeom prst="rect">
            <a:avLst/>
          </a:prstGeom>
          <a:noFill/>
        </p:spPr>
        <p:txBody>
          <a:bodyPr wrap="square" rtlCol="0">
            <a:spAutoFit/>
          </a:bodyPr>
          <a:lstStyle/>
          <a:p>
            <a:r>
              <a:rPr lang="en-GB" sz="2800" b="1" u="sng" dirty="0" smtClean="0"/>
              <a:t>Prepare a spoken presentation </a:t>
            </a:r>
          </a:p>
          <a:p>
            <a:r>
              <a:rPr lang="en-GB" sz="2800" u="sng" dirty="0" smtClean="0">
                <a:solidFill>
                  <a:srgbClr val="00B050"/>
                </a:solidFill>
              </a:rPr>
              <a:t>Research a style of music (it doesn’t have to be limited to the list below</a:t>
            </a:r>
            <a:r>
              <a:rPr lang="en-GB" sz="2800" dirty="0" smtClean="0">
                <a:solidFill>
                  <a:srgbClr val="00B050"/>
                </a:solidFill>
              </a:rPr>
              <a:t>).</a:t>
            </a:r>
            <a:r>
              <a:rPr lang="en-GB" sz="2800" dirty="0">
                <a:solidFill>
                  <a:srgbClr val="00B050"/>
                </a:solidFill>
              </a:rPr>
              <a:t> </a:t>
            </a:r>
            <a:r>
              <a:rPr lang="en-GB" sz="2800" dirty="0" smtClean="0">
                <a:solidFill>
                  <a:srgbClr val="00B050"/>
                </a:solidFill>
              </a:rPr>
              <a:t>Make sure you do a spoken presentation in French on the emergence of this music from a French speaking perspective (a French speaking country).</a:t>
            </a:r>
            <a:br>
              <a:rPr lang="en-GB" sz="2800" dirty="0" smtClean="0">
                <a:solidFill>
                  <a:srgbClr val="00B050"/>
                </a:solidFill>
              </a:rPr>
            </a:br>
            <a:r>
              <a:rPr lang="en-GB" sz="2800" u="sng" dirty="0" smtClean="0">
                <a:solidFill>
                  <a:srgbClr val="FF0000"/>
                </a:solidFill>
              </a:rPr>
              <a:t>Complete the presentation by speaking out loud or with a partner.</a:t>
            </a:r>
            <a:endParaRPr lang="en-GB" sz="2800" u="sng" dirty="0">
              <a:solidFill>
                <a:srgbClr val="FF0000"/>
              </a:solidFill>
            </a:endParaRPr>
          </a:p>
        </p:txBody>
      </p:sp>
      <p:sp>
        <p:nvSpPr>
          <p:cNvPr id="6" name="Rectangle 5"/>
          <p:cNvSpPr/>
          <p:nvPr/>
        </p:nvSpPr>
        <p:spPr>
          <a:xfrm>
            <a:off x="301752" y="2208479"/>
            <a:ext cx="4773168" cy="298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t>Préparez</a:t>
            </a:r>
            <a:r>
              <a:rPr lang="en-GB" dirty="0" smtClean="0"/>
              <a:t> </a:t>
            </a:r>
            <a:r>
              <a:rPr lang="en-GB" dirty="0" err="1" smtClean="0"/>
              <a:t>une</a:t>
            </a:r>
            <a:r>
              <a:rPr lang="en-GB" dirty="0" smtClean="0"/>
              <a:t> presentation </a:t>
            </a:r>
            <a:r>
              <a:rPr lang="en-GB" dirty="0" err="1" smtClean="0"/>
              <a:t>orale</a:t>
            </a:r>
            <a:endParaRPr lang="en-GB" dirty="0" smtClean="0"/>
          </a:p>
        </p:txBody>
      </p:sp>
      <p:sp>
        <p:nvSpPr>
          <p:cNvPr id="7" name="Rectangle 6"/>
          <p:cNvSpPr/>
          <p:nvPr/>
        </p:nvSpPr>
        <p:spPr>
          <a:xfrm>
            <a:off x="2688336" y="2784395"/>
            <a:ext cx="2167128" cy="289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or any other styles</a:t>
            </a:r>
          </a:p>
        </p:txBody>
      </p:sp>
      <p:sp>
        <p:nvSpPr>
          <p:cNvPr id="2" name="TextBox 1"/>
          <p:cNvSpPr txBox="1"/>
          <p:nvPr/>
        </p:nvSpPr>
        <p:spPr>
          <a:xfrm>
            <a:off x="6240780" y="3370256"/>
            <a:ext cx="5449824" cy="3693319"/>
          </a:xfrm>
          <a:prstGeom prst="rect">
            <a:avLst/>
          </a:prstGeom>
          <a:noFill/>
        </p:spPr>
        <p:txBody>
          <a:bodyPr wrap="square" rtlCol="0">
            <a:spAutoFit/>
          </a:bodyPr>
          <a:lstStyle/>
          <a:p>
            <a:r>
              <a:rPr lang="en-GB" dirty="0" smtClean="0">
                <a:solidFill>
                  <a:srgbClr val="0070C0"/>
                </a:solidFill>
              </a:rPr>
              <a:t>You could talk about (however please don’t be restricted by these points):</a:t>
            </a:r>
            <a:br>
              <a:rPr lang="en-GB" dirty="0" smtClean="0">
                <a:solidFill>
                  <a:srgbClr val="0070C0"/>
                </a:solidFill>
              </a:rPr>
            </a:br>
            <a:r>
              <a:rPr lang="en-GB" dirty="0" smtClean="0">
                <a:solidFill>
                  <a:srgbClr val="0070C0"/>
                </a:solidFill>
              </a:rPr>
              <a:t/>
            </a:r>
            <a:br>
              <a:rPr lang="en-GB" dirty="0" smtClean="0">
                <a:solidFill>
                  <a:srgbClr val="0070C0"/>
                </a:solidFill>
              </a:rPr>
            </a:br>
            <a:r>
              <a:rPr lang="en-GB" dirty="0" smtClean="0">
                <a:solidFill>
                  <a:srgbClr val="0070C0"/>
                </a:solidFill>
              </a:rPr>
              <a:t>- the date when these genres emerged in a French speaking country</a:t>
            </a:r>
          </a:p>
          <a:p>
            <a:pPr marL="285750" indent="-285750">
              <a:buFontTx/>
              <a:buChar char="-"/>
            </a:pPr>
            <a:r>
              <a:rPr lang="en-GB" dirty="0" smtClean="0">
                <a:solidFill>
                  <a:srgbClr val="0070C0"/>
                </a:solidFill>
              </a:rPr>
              <a:t>The  country where this genre of music is the most popular</a:t>
            </a:r>
          </a:p>
          <a:p>
            <a:pPr marL="285750" indent="-285750">
              <a:buFontTx/>
              <a:buChar char="-"/>
            </a:pPr>
            <a:r>
              <a:rPr lang="en-GB" dirty="0">
                <a:solidFill>
                  <a:srgbClr val="0070C0"/>
                </a:solidFill>
              </a:rPr>
              <a:t>T</a:t>
            </a:r>
            <a:r>
              <a:rPr lang="en-GB" dirty="0" smtClean="0">
                <a:solidFill>
                  <a:srgbClr val="0070C0"/>
                </a:solidFill>
              </a:rPr>
              <a:t>he norms of some groups/artists who play/sing this type of music</a:t>
            </a:r>
          </a:p>
          <a:p>
            <a:pPr marL="285750" indent="-285750">
              <a:buFontTx/>
              <a:buChar char="-"/>
            </a:pPr>
            <a:r>
              <a:rPr lang="en-GB" dirty="0" smtClean="0">
                <a:solidFill>
                  <a:srgbClr val="0070C0"/>
                </a:solidFill>
              </a:rPr>
              <a:t>The main instruments used in this music genre</a:t>
            </a:r>
          </a:p>
          <a:p>
            <a:pPr marL="285750" indent="-285750">
              <a:buFontTx/>
              <a:buChar char="-"/>
            </a:pPr>
            <a:r>
              <a:rPr lang="en-GB" dirty="0" smtClean="0">
                <a:solidFill>
                  <a:srgbClr val="0070C0"/>
                </a:solidFill>
              </a:rPr>
              <a:t>The principle themes/ideas covered by this type of music.</a:t>
            </a:r>
          </a:p>
          <a:p>
            <a:pPr marL="285750" indent="-285750">
              <a:buFontTx/>
              <a:buChar char="-"/>
            </a:pPr>
            <a:endParaRPr lang="en-GB" dirty="0"/>
          </a:p>
        </p:txBody>
      </p:sp>
    </p:spTree>
    <p:extLst>
      <p:ext uri="{BB962C8B-B14F-4D97-AF65-F5344CB8AC3E}">
        <p14:creationId xmlns:p14="http://schemas.microsoft.com/office/powerpoint/2010/main" val="3624553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rPr>
              <a:t>Enrichment:</a:t>
            </a:r>
            <a:endParaRPr lang="en-GB" dirty="0">
              <a:solidFill>
                <a:srgbClr val="7030A0"/>
              </a:solidFill>
            </a:endParaRPr>
          </a:p>
        </p:txBody>
      </p:sp>
      <p:sp>
        <p:nvSpPr>
          <p:cNvPr id="3" name="Content Placeholder 2"/>
          <p:cNvSpPr>
            <a:spLocks noGrp="1"/>
          </p:cNvSpPr>
          <p:nvPr>
            <p:ph idx="1"/>
          </p:nvPr>
        </p:nvSpPr>
        <p:spPr>
          <a:xfrm>
            <a:off x="92598" y="1524683"/>
            <a:ext cx="11654742" cy="4351338"/>
          </a:xfrm>
        </p:spPr>
        <p:txBody>
          <a:bodyPr>
            <a:normAutofit lnSpcReduction="10000"/>
          </a:bodyPr>
          <a:lstStyle/>
          <a:p>
            <a:pPr marL="514350" indent="-514350">
              <a:buAutoNum type="arabicParenR"/>
            </a:pPr>
            <a:r>
              <a:rPr lang="en-GB" dirty="0" smtClean="0"/>
              <a:t>Keep practising the imperative tense:</a:t>
            </a:r>
            <a:br>
              <a:rPr lang="en-GB" dirty="0" smtClean="0"/>
            </a:br>
            <a:r>
              <a:rPr lang="en-GB" dirty="0">
                <a:hlinkClick r:id="rId2"/>
              </a:rPr>
              <a:t>https://</a:t>
            </a:r>
            <a:r>
              <a:rPr lang="en-GB" dirty="0" smtClean="0">
                <a:hlinkClick r:id="rId2"/>
              </a:rPr>
              <a:t>www.languagesonline.org.uk/French/Grammar/Imperative/Index.htm</a:t>
            </a:r>
            <a:endParaRPr lang="en-GB" dirty="0" smtClean="0"/>
          </a:p>
          <a:p>
            <a:pPr marL="0" indent="0">
              <a:buNone/>
            </a:pPr>
            <a:r>
              <a:rPr lang="en-GB" dirty="0" smtClean="0"/>
              <a:t/>
            </a:r>
            <a:br>
              <a:rPr lang="en-GB" dirty="0" smtClean="0"/>
            </a:br>
            <a:r>
              <a:rPr lang="en-GB" dirty="0" smtClean="0"/>
              <a:t>2) Listen to this podcast about how to learn French through listening to music! This podcast is designed for French learners. The transcript (click on “lire la transcription”) and the audio are on the website: </a:t>
            </a:r>
            <a:r>
              <a:rPr lang="en-GB" dirty="0">
                <a:hlinkClick r:id="rId3"/>
              </a:rPr>
              <a:t>https://innerfrench.com/blog/2019/02/05/30-apprendre-francais-musique</a:t>
            </a:r>
            <a:r>
              <a:rPr lang="en-GB" dirty="0" smtClean="0">
                <a:hlinkClick r:id="rId3"/>
              </a:rPr>
              <a:t>/</a:t>
            </a:r>
            <a:endParaRPr lang="en-GB" dirty="0" smtClean="0"/>
          </a:p>
          <a:p>
            <a:pPr marL="0" indent="0">
              <a:buNone/>
            </a:pPr>
            <a:r>
              <a:rPr lang="en-GB" dirty="0" smtClean="0"/>
              <a:t/>
            </a:r>
            <a:br>
              <a:rPr lang="en-GB" dirty="0" smtClean="0"/>
            </a:br>
            <a:r>
              <a:rPr lang="en-GB" dirty="0" smtClean="0"/>
              <a:t>3) </a:t>
            </a:r>
            <a:r>
              <a:rPr lang="en-GB" dirty="0"/>
              <a:t>Listen to the French </a:t>
            </a:r>
            <a:r>
              <a:rPr lang="en-GB" dirty="0" smtClean="0"/>
              <a:t>radio and music! :</a:t>
            </a:r>
            <a:r>
              <a:rPr lang="en-GB" dirty="0"/>
              <a:t/>
            </a:r>
            <a:br>
              <a:rPr lang="en-GB" dirty="0"/>
            </a:br>
            <a:r>
              <a:rPr lang="en-GB" dirty="0">
                <a:hlinkClick r:id="rId4"/>
              </a:rPr>
              <a:t>https://ecouterradioenligne.com/</a:t>
            </a:r>
            <a:endParaRPr lang="en-GB" dirty="0"/>
          </a:p>
          <a:p>
            <a:pPr marL="0" indent="0">
              <a:buNone/>
            </a:pPr>
            <a:endParaRPr lang="en-GB" dirty="0"/>
          </a:p>
        </p:txBody>
      </p:sp>
    </p:spTree>
    <p:extLst>
      <p:ext uri="{BB962C8B-B14F-4D97-AF65-F5344CB8AC3E}">
        <p14:creationId xmlns:p14="http://schemas.microsoft.com/office/powerpoint/2010/main" val="2491886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Translate into English (use google translate or </a:t>
            </a:r>
            <a:r>
              <a:rPr lang="en-GB" dirty="0" err="1" smtClean="0"/>
              <a:t>wordreference</a:t>
            </a:r>
            <a:r>
              <a:rPr lang="en-GB" dirty="0" smtClean="0"/>
              <a:t> for help if needed)</a:t>
            </a:r>
            <a:endParaRPr lang="en-GB" dirty="0"/>
          </a:p>
        </p:txBody>
      </p:sp>
      <p:pic>
        <p:nvPicPr>
          <p:cNvPr id="5" name="Picture 4"/>
          <p:cNvPicPr>
            <a:picLocks noChangeAspect="1"/>
          </p:cNvPicPr>
          <p:nvPr/>
        </p:nvPicPr>
        <p:blipFill rotWithShape="1">
          <a:blip r:embed="rId3"/>
          <a:srcRect t="18552"/>
          <a:stretch/>
        </p:blipFill>
        <p:spPr>
          <a:xfrm>
            <a:off x="493776" y="1988917"/>
            <a:ext cx="6369216" cy="3394018"/>
          </a:xfrm>
          <a:prstGeom prst="rect">
            <a:avLst/>
          </a:prstGeom>
        </p:spPr>
      </p:pic>
      <p:sp>
        <p:nvSpPr>
          <p:cNvPr id="3" name="TextBox 2"/>
          <p:cNvSpPr txBox="1"/>
          <p:nvPr/>
        </p:nvSpPr>
        <p:spPr>
          <a:xfrm>
            <a:off x="353568" y="1905060"/>
            <a:ext cx="969264" cy="3477875"/>
          </a:xfrm>
          <a:prstGeom prst="rect">
            <a:avLst/>
          </a:prstGeom>
          <a:noFill/>
        </p:spPr>
        <p:txBody>
          <a:bodyPr wrap="square" rtlCol="0">
            <a:spAutoFit/>
          </a:bodyPr>
          <a:lstStyle/>
          <a:p>
            <a:r>
              <a:rPr lang="en-GB" sz="2200" dirty="0" smtClean="0"/>
              <a:t>1.</a:t>
            </a:r>
            <a:br>
              <a:rPr lang="en-GB" sz="2200" dirty="0" smtClean="0"/>
            </a:br>
            <a:r>
              <a:rPr lang="en-GB" sz="2200" dirty="0" smtClean="0"/>
              <a:t>2.</a:t>
            </a:r>
            <a:br>
              <a:rPr lang="en-GB" sz="2200" dirty="0" smtClean="0"/>
            </a:br>
            <a:r>
              <a:rPr lang="en-GB" sz="2200" dirty="0" smtClean="0"/>
              <a:t>3.</a:t>
            </a:r>
            <a:br>
              <a:rPr lang="en-GB" sz="2200" dirty="0" smtClean="0"/>
            </a:br>
            <a:r>
              <a:rPr lang="en-GB" sz="2200" dirty="0" smtClean="0"/>
              <a:t>4.</a:t>
            </a:r>
          </a:p>
          <a:p>
            <a:r>
              <a:rPr lang="en-GB" sz="2200" dirty="0"/>
              <a:t/>
            </a:r>
            <a:br>
              <a:rPr lang="en-GB" sz="2200" dirty="0"/>
            </a:br>
            <a:r>
              <a:rPr lang="en-GB" sz="2200" dirty="0" smtClean="0"/>
              <a:t>5.</a:t>
            </a:r>
            <a:br>
              <a:rPr lang="en-GB" sz="2200" dirty="0" smtClean="0"/>
            </a:br>
            <a:r>
              <a:rPr lang="en-GB" sz="2200" dirty="0" smtClean="0"/>
              <a:t>6.</a:t>
            </a:r>
            <a:br>
              <a:rPr lang="en-GB" sz="2200" dirty="0" smtClean="0"/>
            </a:br>
            <a:r>
              <a:rPr lang="en-GB" sz="2200" dirty="0" smtClean="0"/>
              <a:t>7.</a:t>
            </a:r>
            <a:br>
              <a:rPr lang="en-GB" sz="2200" dirty="0" smtClean="0"/>
            </a:br>
            <a:r>
              <a:rPr lang="en-GB" sz="2200" dirty="0" smtClean="0"/>
              <a:t>8.</a:t>
            </a:r>
            <a:br>
              <a:rPr lang="en-GB" sz="2200" dirty="0" smtClean="0"/>
            </a:br>
            <a:r>
              <a:rPr lang="en-GB" sz="2200" dirty="0" smtClean="0"/>
              <a:t>9.</a:t>
            </a:r>
          </a:p>
        </p:txBody>
      </p:sp>
      <p:sp>
        <p:nvSpPr>
          <p:cNvPr id="4" name="Rectangle 3"/>
          <p:cNvSpPr/>
          <p:nvPr/>
        </p:nvSpPr>
        <p:spPr>
          <a:xfrm>
            <a:off x="6862992" y="1735783"/>
            <a:ext cx="5329008" cy="3647152"/>
          </a:xfrm>
          <a:prstGeom prst="rect">
            <a:avLst/>
          </a:prstGeom>
        </p:spPr>
        <p:txBody>
          <a:bodyPr wrap="square">
            <a:spAutoFit/>
          </a:bodyPr>
          <a:lstStyle/>
          <a:p>
            <a:r>
              <a:rPr lang="en-GB" sz="2100" u="sng" dirty="0" smtClean="0">
                <a:solidFill>
                  <a:srgbClr val="00B050"/>
                </a:solidFill>
              </a:rPr>
              <a:t>Answers</a:t>
            </a:r>
            <a:endParaRPr lang="en-GB" sz="2100" dirty="0">
              <a:solidFill>
                <a:srgbClr val="00B050"/>
              </a:solidFill>
            </a:endParaRPr>
          </a:p>
          <a:p>
            <a:r>
              <a:rPr lang="en-GB" sz="2100" dirty="0" smtClean="0">
                <a:solidFill>
                  <a:srgbClr val="00B050"/>
                </a:solidFill>
              </a:rPr>
              <a:t>this </a:t>
            </a:r>
            <a:r>
              <a:rPr lang="en-GB" sz="2100" dirty="0">
                <a:solidFill>
                  <a:srgbClr val="00B050"/>
                </a:solidFill>
              </a:rPr>
              <a:t>kind of music </a:t>
            </a:r>
            <a:r>
              <a:rPr lang="en-GB" sz="2100" dirty="0" smtClean="0">
                <a:solidFill>
                  <a:srgbClr val="00B050"/>
                </a:solidFill>
              </a:rPr>
              <a:t>doesn't attract/interest me</a:t>
            </a:r>
          </a:p>
          <a:p>
            <a:r>
              <a:rPr lang="en-GB" sz="2100" dirty="0">
                <a:solidFill>
                  <a:srgbClr val="00B050"/>
                </a:solidFill>
              </a:rPr>
              <a:t>I</a:t>
            </a:r>
            <a:r>
              <a:rPr lang="en-GB" sz="2100" dirty="0" smtClean="0">
                <a:solidFill>
                  <a:srgbClr val="00B050"/>
                </a:solidFill>
              </a:rPr>
              <a:t> can't live without music</a:t>
            </a:r>
          </a:p>
          <a:p>
            <a:r>
              <a:rPr lang="en-GB" sz="2100" dirty="0" smtClean="0">
                <a:solidFill>
                  <a:srgbClr val="00B050"/>
                </a:solidFill>
              </a:rPr>
              <a:t>electronic </a:t>
            </a:r>
            <a:r>
              <a:rPr lang="en-GB" sz="2100" dirty="0">
                <a:solidFill>
                  <a:srgbClr val="00B050"/>
                </a:solidFill>
              </a:rPr>
              <a:t>music makes me want to dance</a:t>
            </a:r>
          </a:p>
          <a:p>
            <a:r>
              <a:rPr lang="en-GB" sz="2100" dirty="0">
                <a:solidFill>
                  <a:srgbClr val="00B050"/>
                </a:solidFill>
              </a:rPr>
              <a:t>Music reminds me of something other than everyday life or trouble</a:t>
            </a:r>
          </a:p>
          <a:p>
            <a:r>
              <a:rPr lang="en-GB" sz="2100" dirty="0">
                <a:solidFill>
                  <a:srgbClr val="00B050"/>
                </a:solidFill>
              </a:rPr>
              <a:t>Music makes me smile and makes me happy</a:t>
            </a:r>
          </a:p>
          <a:p>
            <a:r>
              <a:rPr lang="en-GB" sz="2100" dirty="0">
                <a:solidFill>
                  <a:srgbClr val="00B050"/>
                </a:solidFill>
              </a:rPr>
              <a:t>Music cheers me up</a:t>
            </a:r>
          </a:p>
          <a:p>
            <a:r>
              <a:rPr lang="en-GB" sz="2100" dirty="0">
                <a:solidFill>
                  <a:srgbClr val="00B050"/>
                </a:solidFill>
              </a:rPr>
              <a:t>The rhythm is catchy</a:t>
            </a:r>
          </a:p>
          <a:p>
            <a:r>
              <a:rPr lang="en-GB" sz="2100" dirty="0">
                <a:solidFill>
                  <a:srgbClr val="00B050"/>
                </a:solidFill>
              </a:rPr>
              <a:t>the lyrics tell me something</a:t>
            </a:r>
          </a:p>
          <a:p>
            <a:r>
              <a:rPr lang="en-GB" sz="2100" dirty="0">
                <a:solidFill>
                  <a:srgbClr val="00B050"/>
                </a:solidFill>
              </a:rPr>
              <a:t>the lyrics make me think of ...</a:t>
            </a:r>
          </a:p>
        </p:txBody>
      </p:sp>
      <p:sp>
        <p:nvSpPr>
          <p:cNvPr id="7" name="TextBox 6"/>
          <p:cNvSpPr txBox="1"/>
          <p:nvPr/>
        </p:nvSpPr>
        <p:spPr>
          <a:xfrm>
            <a:off x="8077741" y="1735783"/>
            <a:ext cx="4460111" cy="381965"/>
          </a:xfrm>
          <a:prstGeom prst="rect">
            <a:avLst/>
          </a:prstGeom>
          <a:noFill/>
        </p:spPr>
        <p:txBody>
          <a:bodyPr wrap="square" rtlCol="0">
            <a:spAutoFit/>
          </a:bodyPr>
          <a:lstStyle/>
          <a:p>
            <a:r>
              <a:rPr lang="en-GB" dirty="0" smtClean="0">
                <a:solidFill>
                  <a:srgbClr val="FF0000"/>
                </a:solidFill>
              </a:rPr>
              <a:t>Mark in red pen/font</a:t>
            </a:r>
            <a:endParaRPr lang="en-GB" dirty="0">
              <a:solidFill>
                <a:srgbClr val="FF0000"/>
              </a:solidFill>
            </a:endParaRPr>
          </a:p>
        </p:txBody>
      </p:sp>
    </p:spTree>
    <p:extLst>
      <p:ext uri="{BB962C8B-B14F-4D97-AF65-F5344CB8AC3E}">
        <p14:creationId xmlns:p14="http://schemas.microsoft.com/office/powerpoint/2010/main" val="25374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65297" y="969265"/>
            <a:ext cx="7826703" cy="4236334"/>
          </a:xfrm>
          <a:prstGeom prst="rect">
            <a:avLst/>
          </a:prstGeom>
        </p:spPr>
      </p:pic>
      <p:sp>
        <p:nvSpPr>
          <p:cNvPr id="6" name="TextBox 5"/>
          <p:cNvSpPr txBox="1"/>
          <p:nvPr/>
        </p:nvSpPr>
        <p:spPr>
          <a:xfrm>
            <a:off x="705394" y="209006"/>
            <a:ext cx="9771017" cy="553998"/>
          </a:xfrm>
          <a:prstGeom prst="rect">
            <a:avLst/>
          </a:prstGeom>
          <a:noFill/>
        </p:spPr>
        <p:txBody>
          <a:bodyPr wrap="square" rtlCol="0">
            <a:spAutoFit/>
          </a:bodyPr>
          <a:lstStyle/>
          <a:p>
            <a:r>
              <a:rPr lang="en-GB" sz="3000" dirty="0" smtClean="0">
                <a:solidFill>
                  <a:srgbClr val="7030A0"/>
                </a:solidFill>
              </a:rPr>
              <a:t>Extension p. 91 ex. </a:t>
            </a:r>
            <a:r>
              <a:rPr lang="en-GB" sz="3000" dirty="0">
                <a:solidFill>
                  <a:srgbClr val="7030A0"/>
                </a:solidFill>
              </a:rPr>
              <a:t>5</a:t>
            </a:r>
            <a:r>
              <a:rPr lang="en-GB" sz="3000" dirty="0" smtClean="0">
                <a:solidFill>
                  <a:srgbClr val="7030A0"/>
                </a:solidFill>
              </a:rPr>
              <a:t>: Translate into English….</a:t>
            </a:r>
            <a:endParaRPr lang="en-GB" sz="3000" dirty="0">
              <a:solidFill>
                <a:srgbClr val="7030A0"/>
              </a:solidFill>
            </a:endParaRPr>
          </a:p>
        </p:txBody>
      </p:sp>
    </p:spTree>
    <p:extLst>
      <p:ext uri="{BB962C8B-B14F-4D97-AF65-F5344CB8AC3E}">
        <p14:creationId xmlns:p14="http://schemas.microsoft.com/office/powerpoint/2010/main" val="13856935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60940" y="517651"/>
            <a:ext cx="7248618" cy="3923436"/>
          </a:xfrm>
          <a:prstGeom prst="rect">
            <a:avLst/>
          </a:prstGeom>
        </p:spPr>
      </p:pic>
      <p:sp>
        <p:nvSpPr>
          <p:cNvPr id="2" name="Rectangle 1"/>
          <p:cNvSpPr/>
          <p:nvPr/>
        </p:nvSpPr>
        <p:spPr>
          <a:xfrm>
            <a:off x="705394" y="4195733"/>
            <a:ext cx="9688672" cy="1831271"/>
          </a:xfrm>
          <a:prstGeom prst="rect">
            <a:avLst/>
          </a:prstGeom>
        </p:spPr>
        <p:txBody>
          <a:bodyPr wrap="square">
            <a:spAutoFit/>
          </a:bodyPr>
          <a:lstStyle/>
          <a:p>
            <a:pPr>
              <a:spcAft>
                <a:spcPts val="600"/>
              </a:spcAft>
            </a:pPr>
            <a:r>
              <a:rPr lang="en-GB" b="1" dirty="0">
                <a:solidFill>
                  <a:srgbClr val="00B050"/>
                </a:solidFill>
                <a:latin typeface="Arial" panose="020B0604020202020204" pitchFamily="34" charset="0"/>
                <a:ea typeface="Cambria" panose="02040503050406030204" pitchFamily="18" charset="0"/>
              </a:rPr>
              <a:t>Suggested </a:t>
            </a:r>
            <a:r>
              <a:rPr lang="en-GB" b="1" dirty="0" smtClean="0">
                <a:solidFill>
                  <a:srgbClr val="00B050"/>
                </a:solidFill>
                <a:latin typeface="Arial" panose="020B0604020202020204" pitchFamily="34" charset="0"/>
                <a:ea typeface="Cambria" panose="02040503050406030204" pitchFamily="18" charset="0"/>
              </a:rPr>
              <a:t>answer from AQA</a:t>
            </a:r>
            <a:endParaRPr lang="en-GB" b="1" dirty="0">
              <a:solidFill>
                <a:srgbClr val="00B050"/>
              </a:solidFill>
              <a:latin typeface="Arial" panose="020B0604020202020204" pitchFamily="34" charset="0"/>
              <a:ea typeface="Cambria" panose="02040503050406030204" pitchFamily="18" charset="0"/>
            </a:endParaRPr>
          </a:p>
          <a:p>
            <a:pPr>
              <a:spcAft>
                <a:spcPts val="600"/>
              </a:spcAft>
            </a:pPr>
            <a:r>
              <a:rPr lang="en-GB" dirty="0">
                <a:solidFill>
                  <a:srgbClr val="00B050"/>
                </a:solidFill>
                <a:latin typeface="Arial" panose="020B0604020202020204" pitchFamily="34" charset="0"/>
                <a:ea typeface="Cambria" panose="02040503050406030204" pitchFamily="18" charset="0"/>
              </a:rPr>
              <a:t>I must </a:t>
            </a:r>
            <a:r>
              <a:rPr lang="en-GB" dirty="0" smtClean="0">
                <a:solidFill>
                  <a:srgbClr val="00B050"/>
                </a:solidFill>
                <a:latin typeface="Arial" panose="020B0604020202020204" pitchFamily="34" charset="0"/>
                <a:ea typeface="Cambria" panose="02040503050406030204" pitchFamily="18" charset="0"/>
              </a:rPr>
              <a:t>admit </a:t>
            </a:r>
            <a:r>
              <a:rPr lang="en-GB" dirty="0">
                <a:solidFill>
                  <a:srgbClr val="00B050"/>
                </a:solidFill>
                <a:latin typeface="Arial" panose="020B0604020202020204" pitchFamily="34" charset="0"/>
                <a:ea typeface="Cambria" panose="02040503050406030204" pitchFamily="18" charset="0"/>
              </a:rPr>
              <a:t>that music is at the heart of my daily activity. It is, for me, a source of pleasure, entertainment, escape and a means of socialising. Music represents a new way of living and I make the most of it to show and affirm my personality. In fact, for my friends and me, music has become a way to set ourselves apart from the previous generation. The originality of styles makes a break from the musical tastes of our parents. </a:t>
            </a:r>
          </a:p>
        </p:txBody>
      </p:sp>
      <p:sp>
        <p:nvSpPr>
          <p:cNvPr id="7" name="TextBox 6"/>
          <p:cNvSpPr txBox="1"/>
          <p:nvPr/>
        </p:nvSpPr>
        <p:spPr>
          <a:xfrm>
            <a:off x="835693" y="3724109"/>
            <a:ext cx="4460111" cy="381965"/>
          </a:xfrm>
          <a:prstGeom prst="rect">
            <a:avLst/>
          </a:prstGeom>
          <a:noFill/>
        </p:spPr>
        <p:txBody>
          <a:bodyPr wrap="square" rtlCol="0">
            <a:spAutoFit/>
          </a:bodyPr>
          <a:lstStyle/>
          <a:p>
            <a:r>
              <a:rPr lang="en-GB" dirty="0" smtClean="0">
                <a:solidFill>
                  <a:srgbClr val="FF0000"/>
                </a:solidFill>
              </a:rPr>
              <a:t>Mark in red pen/font</a:t>
            </a:r>
            <a:endParaRPr lang="en-GB" dirty="0">
              <a:solidFill>
                <a:srgbClr val="FF0000"/>
              </a:solidFill>
            </a:endParaRPr>
          </a:p>
        </p:txBody>
      </p:sp>
      <p:sp>
        <p:nvSpPr>
          <p:cNvPr id="8" name="TextBox 7"/>
          <p:cNvSpPr txBox="1"/>
          <p:nvPr/>
        </p:nvSpPr>
        <p:spPr>
          <a:xfrm>
            <a:off x="705394" y="209006"/>
            <a:ext cx="9771017" cy="553998"/>
          </a:xfrm>
          <a:prstGeom prst="rect">
            <a:avLst/>
          </a:prstGeom>
          <a:noFill/>
        </p:spPr>
        <p:txBody>
          <a:bodyPr wrap="square" rtlCol="0">
            <a:spAutoFit/>
          </a:bodyPr>
          <a:lstStyle/>
          <a:p>
            <a:r>
              <a:rPr lang="en-GB" sz="3000" dirty="0" smtClean="0">
                <a:solidFill>
                  <a:srgbClr val="7030A0"/>
                </a:solidFill>
              </a:rPr>
              <a:t>Extension p. 91 ex. </a:t>
            </a:r>
            <a:r>
              <a:rPr lang="en-GB" sz="3000" dirty="0">
                <a:solidFill>
                  <a:srgbClr val="7030A0"/>
                </a:solidFill>
              </a:rPr>
              <a:t>5</a:t>
            </a:r>
            <a:r>
              <a:rPr lang="en-GB" sz="3000" dirty="0" smtClean="0">
                <a:solidFill>
                  <a:srgbClr val="7030A0"/>
                </a:solidFill>
              </a:rPr>
              <a:t>: Translate into English….</a:t>
            </a:r>
            <a:endParaRPr lang="en-GB" sz="3000" dirty="0">
              <a:solidFill>
                <a:srgbClr val="7030A0"/>
              </a:solidFill>
            </a:endParaRPr>
          </a:p>
        </p:txBody>
      </p:sp>
    </p:spTree>
    <p:extLst>
      <p:ext uri="{BB962C8B-B14F-4D97-AF65-F5344CB8AC3E}">
        <p14:creationId xmlns:p14="http://schemas.microsoft.com/office/powerpoint/2010/main" val="310666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42" y="-308963"/>
            <a:ext cx="12130268" cy="1325563"/>
          </a:xfrm>
        </p:spPr>
        <p:txBody>
          <a:bodyPr/>
          <a:lstStyle/>
          <a:p>
            <a:r>
              <a:rPr lang="en-GB" dirty="0" smtClean="0"/>
              <a:t>Les festivals de </a:t>
            </a:r>
            <a:r>
              <a:rPr lang="en-GB" dirty="0" err="1" smtClean="0"/>
              <a:t>musique</a:t>
            </a:r>
            <a:r>
              <a:rPr lang="en-GB" dirty="0" smtClean="0"/>
              <a:t> </a:t>
            </a:r>
            <a:r>
              <a:rPr lang="en-GB" dirty="0" err="1" smtClean="0"/>
              <a:t>dans</a:t>
            </a:r>
            <a:r>
              <a:rPr lang="en-GB" dirty="0" smtClean="0"/>
              <a:t> les pays </a:t>
            </a:r>
            <a:r>
              <a:rPr lang="en-GB" dirty="0" err="1" smtClean="0"/>
              <a:t>francophones</a:t>
            </a:r>
            <a:r>
              <a:rPr lang="en-GB" dirty="0" smtClean="0"/>
              <a:t>!</a:t>
            </a:r>
            <a:endParaRPr lang="en-GB" dirty="0"/>
          </a:p>
        </p:txBody>
      </p:sp>
      <p:pic>
        <p:nvPicPr>
          <p:cNvPr id="1026" name="Picture 2" descr="Francophonie en Fête, Francophone Music Festival in Toron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639" y="814747"/>
            <a:ext cx="5443959" cy="3634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st quoi une chanson française? - L'Exp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 y="717708"/>
            <a:ext cx="6656259" cy="37441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 musique francophone contemporaine flashcards on Tinycard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251" y="4449039"/>
            <a:ext cx="5813181" cy="22539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tes-de-musique-11629929 | Office du Tourisme de Jalhay Sart"/>
          <p:cNvPicPr>
            <a:picLocks noChangeAspect="1" noChangeArrowheads="1"/>
          </p:cNvPicPr>
          <p:nvPr/>
        </p:nvPicPr>
        <p:blipFill rotWithShape="1">
          <a:blip r:embed="rId6">
            <a:extLst>
              <a:ext uri="{28A0092B-C50C-407E-A947-70E740481C1C}">
                <a14:useLocalDpi xmlns:a14="http://schemas.microsoft.com/office/drawing/2010/main" val="0"/>
              </a:ext>
            </a:extLst>
          </a:blip>
          <a:srcRect t="11865"/>
          <a:stretch/>
        </p:blipFill>
        <p:spPr bwMode="auto">
          <a:xfrm>
            <a:off x="6470248" y="4352000"/>
            <a:ext cx="5463251" cy="2448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189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Vieilles</a:t>
            </a:r>
            <a:r>
              <a:rPr lang="en-GB" dirty="0" smtClean="0"/>
              <a:t> </a:t>
            </a:r>
            <a:r>
              <a:rPr lang="en-GB" dirty="0" err="1" smtClean="0"/>
              <a:t>charrues</a:t>
            </a:r>
            <a:r>
              <a:rPr lang="en-GB" dirty="0" smtClean="0"/>
              <a:t> </a:t>
            </a:r>
            <a:br>
              <a:rPr lang="en-GB" dirty="0" smtClean="0"/>
            </a:br>
            <a:r>
              <a:rPr lang="en-GB" dirty="0" smtClean="0"/>
              <a:t>(</a:t>
            </a:r>
            <a:r>
              <a:rPr lang="en-GB" dirty="0" err="1" smtClean="0"/>
              <a:t>Carhaix</a:t>
            </a:r>
            <a:r>
              <a:rPr lang="en-GB" dirty="0" smtClean="0"/>
              <a:t>, </a:t>
            </a:r>
            <a:r>
              <a:rPr lang="en-GB" dirty="0" err="1" smtClean="0"/>
              <a:t>dans</a:t>
            </a:r>
            <a:r>
              <a:rPr lang="en-GB" dirty="0" smtClean="0"/>
              <a:t> </a:t>
            </a:r>
            <a:r>
              <a:rPr lang="en-GB" dirty="0" err="1" smtClean="0"/>
              <a:t>l’oeust</a:t>
            </a:r>
            <a:r>
              <a:rPr lang="en-GB" dirty="0" smtClean="0"/>
              <a:t> de Bretagne, France)</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https://www.youtube.com/watch?v=vvn4TXq93kc</a:t>
            </a:r>
            <a:endParaRPr lang="en-GB" dirty="0" smtClean="0"/>
          </a:p>
          <a:p>
            <a:pPr marL="0" indent="0">
              <a:buNone/>
            </a:pPr>
            <a:r>
              <a:rPr lang="en-GB" dirty="0"/>
              <a:t>Watch 30 seconds -&gt; 1:10-1:40</a:t>
            </a:r>
          </a:p>
          <a:p>
            <a:pPr marL="0" indent="0">
              <a:buNone/>
            </a:pPr>
            <a:r>
              <a:rPr lang="en-GB" dirty="0" smtClean="0"/>
              <a:t>1:00 -&gt; 1:30</a:t>
            </a:r>
            <a:endParaRPr lang="en-GB" dirty="0"/>
          </a:p>
        </p:txBody>
      </p:sp>
    </p:spTree>
    <p:extLst>
      <p:ext uri="{BB962C8B-B14F-4D97-AF65-F5344CB8AC3E}">
        <p14:creationId xmlns:p14="http://schemas.microsoft.com/office/powerpoint/2010/main" val="275372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Hellfest</a:t>
            </a:r>
            <a:r>
              <a:rPr lang="en-GB" dirty="0" smtClean="0"/>
              <a:t> (Nantes, France) </a:t>
            </a:r>
            <a:endParaRPr lang="en-GB" dirty="0"/>
          </a:p>
        </p:txBody>
      </p:sp>
      <p:sp>
        <p:nvSpPr>
          <p:cNvPr id="3" name="Content Placeholder 2"/>
          <p:cNvSpPr>
            <a:spLocks noGrp="1"/>
          </p:cNvSpPr>
          <p:nvPr>
            <p:ph idx="1"/>
          </p:nvPr>
        </p:nvSpPr>
        <p:spPr/>
        <p:txBody>
          <a:bodyPr/>
          <a:lstStyle/>
          <a:p>
            <a:pPr marL="0" indent="0">
              <a:buNone/>
            </a:pPr>
            <a:r>
              <a:rPr lang="en-GB" dirty="0"/>
              <a:t>Watch 30 seconds -&gt; </a:t>
            </a:r>
            <a:r>
              <a:rPr lang="en-GB" dirty="0" smtClean="0"/>
              <a:t>1:10-1:40</a:t>
            </a:r>
            <a:r>
              <a:rPr lang="en-GB" dirty="0" smtClean="0">
                <a:hlinkClick r:id="rId2"/>
              </a:rPr>
              <a:t/>
            </a:r>
            <a:br>
              <a:rPr lang="en-GB" dirty="0" smtClean="0">
                <a:hlinkClick r:id="rId2"/>
              </a:rPr>
            </a:br>
            <a:r>
              <a:rPr lang="en-GB" dirty="0" smtClean="0">
                <a:hlinkClick r:id="rId2"/>
              </a:rPr>
              <a:t>https://www.youtube.com/watch?v=huTBYFYTMec</a:t>
            </a:r>
            <a:endParaRPr lang="en-GB" dirty="0" smtClean="0"/>
          </a:p>
        </p:txBody>
      </p:sp>
    </p:spTree>
    <p:extLst>
      <p:ext uri="{BB962C8B-B14F-4D97-AF65-F5344CB8AC3E}">
        <p14:creationId xmlns:p14="http://schemas.microsoft.com/office/powerpoint/2010/main" val="2254987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Canada - </a:t>
            </a:r>
            <a:r>
              <a:rPr lang="fr-FR" dirty="0" smtClean="0"/>
              <a:t>Festival </a:t>
            </a:r>
            <a:r>
              <a:rPr lang="fr-FR" dirty="0"/>
              <a:t>d'été de Québec (FEQ</a:t>
            </a:r>
            <a:r>
              <a:rPr lang="fr-FR" dirty="0" smtClean="0"/>
              <a:t>)</a:t>
            </a:r>
            <a:r>
              <a:rPr lang="en-GB" dirty="0"/>
              <a:t/>
            </a:r>
            <a:br>
              <a:rPr lang="en-GB" dirty="0"/>
            </a:br>
            <a:endParaRPr lang="en-GB" dirty="0"/>
          </a:p>
        </p:txBody>
      </p:sp>
      <p:sp>
        <p:nvSpPr>
          <p:cNvPr id="3" name="Content Placeholder 2"/>
          <p:cNvSpPr>
            <a:spLocks noGrp="1"/>
          </p:cNvSpPr>
          <p:nvPr>
            <p:ph idx="1"/>
          </p:nvPr>
        </p:nvSpPr>
        <p:spPr/>
        <p:txBody>
          <a:bodyPr/>
          <a:lstStyle/>
          <a:p>
            <a:pPr marL="0" indent="0">
              <a:buNone/>
            </a:pPr>
            <a:r>
              <a:rPr lang="en-GB" dirty="0"/>
              <a:t>Watch 30 seconds -&gt; 0:10-0:38</a:t>
            </a:r>
          </a:p>
          <a:p>
            <a:pPr marL="0" indent="0">
              <a:buNone/>
            </a:pPr>
            <a:r>
              <a:rPr lang="en-GB" dirty="0" smtClean="0">
                <a:hlinkClick r:id="rId2"/>
              </a:rPr>
              <a:t>https</a:t>
            </a:r>
            <a:r>
              <a:rPr lang="en-GB" dirty="0">
                <a:hlinkClick r:id="rId2"/>
              </a:rPr>
              <a:t>://</a:t>
            </a:r>
            <a:r>
              <a:rPr lang="en-GB" dirty="0" smtClean="0">
                <a:hlinkClick r:id="rId2"/>
              </a:rPr>
              <a:t>www.youtube.com/watch?v=3NOCm423M24</a:t>
            </a:r>
            <a:endParaRPr lang="en-GB" dirty="0" smtClean="0"/>
          </a:p>
        </p:txBody>
      </p:sp>
    </p:spTree>
    <p:extLst>
      <p:ext uri="{BB962C8B-B14F-4D97-AF65-F5344CB8AC3E}">
        <p14:creationId xmlns:p14="http://schemas.microsoft.com/office/powerpoint/2010/main" val="3964897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243c381b-9e7b-4f3f-9faa-d5f947766a1e" xsi:nil="true"/>
    <LastSharedByTime xmlns="8ffecbdb-44a8-4cbb-adbc-24189428b1e5" xsi:nil="true"/>
    <LastSharedByUser xmlns="8ffecbdb-44a8-4cbb-adbc-24189428b1e5" xsi:nil="true"/>
    <SharedWithUsers xmlns="560e83b5-ecf1-49b5-8df5-efdeba3aea8e">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342EDAA85D1846BDA508A28141BC2B" ma:contentTypeVersion="" ma:contentTypeDescription="Create a new document." ma:contentTypeScope="" ma:versionID="770bcb65b00a38b533a5ae73b732dd47">
  <xsd:schema xmlns:xsd="http://www.w3.org/2001/XMLSchema" xmlns:xs="http://www.w3.org/2001/XMLSchema" xmlns:p="http://schemas.microsoft.com/office/2006/metadata/properties" xmlns:ns1="http://schemas.microsoft.com/sharepoint/v3" xmlns:ns2="560e83b5-ecf1-49b5-8df5-efdeba3aea8e" xmlns:ns3="8ffecbdb-44a8-4cbb-adbc-24189428b1e5" xmlns:ns4="243c381b-9e7b-4f3f-9faa-d5f947766a1e" targetNamespace="http://schemas.microsoft.com/office/2006/metadata/properties" ma:root="true" ma:fieldsID="1fbe1ccc4d1c4fb1b91b7c51020147e4" ns1:_="" ns2:_="" ns3:_="" ns4:_="">
    <xsd:import namespace="http://schemas.microsoft.com/sharepoint/v3"/>
    <xsd:import namespace="560e83b5-ecf1-49b5-8df5-efdeba3aea8e"/>
    <xsd:import namespace="8ffecbdb-44a8-4cbb-adbc-24189428b1e5"/>
    <xsd:import namespace="243c381b-9e7b-4f3f-9faa-d5f947766a1e"/>
    <xsd:element name="properties">
      <xsd:complexType>
        <xsd:sequence>
          <xsd:element name="documentManagement">
            <xsd:complexType>
              <xsd:all>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_Flow_SignoffStatu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0e83b5-ecf1-49b5-8df5-efdeba3ae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ecbdb-44a8-4cbb-adbc-24189428b1e5" elementFormDefault="qualified">
    <xsd:import namespace="http://schemas.microsoft.com/office/2006/documentManagement/types"/>
    <xsd:import namespace="http://schemas.microsoft.com/office/infopath/2007/PartnerControls"/>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43c381b-9e7b-4f3f-9faa-d5f947766a1e"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_Flow_SignoffStatus" ma:index="16" nillable="true" ma:displayName="Sign-off status" ma:internalName="_x0024_Resources_x003a_core_x002c_Signoff_Status_x003b_">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7997BA-78E7-4D1A-A550-E0441D801757}">
  <ds:schemaRefs>
    <ds:schemaRef ds:uri="http://schemas.microsoft.com/sharepoint/v3/contenttype/forms"/>
  </ds:schemaRefs>
</ds:datastoreItem>
</file>

<file path=customXml/itemProps2.xml><?xml version="1.0" encoding="utf-8"?>
<ds:datastoreItem xmlns:ds="http://schemas.openxmlformats.org/officeDocument/2006/customXml" ds:itemID="{0F71F08D-A51B-4832-81EB-605EF5BB1A6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c6c2e73-253b-46df-9c1a-52bf3bf6c398"/>
    <ds:schemaRef ds:uri="http://www.w3.org/XML/1998/namespace"/>
    <ds:schemaRef ds:uri="b2bc36ba-62b7-495f-9130-2b1dc5689bf1"/>
    <ds:schemaRef ds:uri="http://purl.org/dc/dcmitype/"/>
  </ds:schemaRefs>
</ds:datastoreItem>
</file>

<file path=customXml/itemProps3.xml><?xml version="1.0" encoding="utf-8"?>
<ds:datastoreItem xmlns:ds="http://schemas.openxmlformats.org/officeDocument/2006/customXml" ds:itemID="{7CA7A533-009F-4A4B-9CD3-16B5EC3F8726}"/>
</file>

<file path=docProps/app.xml><?xml version="1.0" encoding="utf-8"?>
<Properties xmlns="http://schemas.openxmlformats.org/officeDocument/2006/extended-properties" xmlns:vt="http://schemas.openxmlformats.org/officeDocument/2006/docPropsVTypes">
  <TotalTime>183</TotalTime>
  <Words>1353</Words>
  <Application>Microsoft Office PowerPoint</Application>
  <PresentationFormat>Widescreen</PresentationFormat>
  <Paragraphs>133</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Cambria</vt:lpstr>
      <vt:lpstr>Times New Roman</vt:lpstr>
      <vt:lpstr>Office Theme</vt:lpstr>
      <vt:lpstr>Session 4 –  La musique! - 2nd lesson</vt:lpstr>
      <vt:lpstr>Starter: Translate into English (use google translate or wordreference for help if needed)</vt:lpstr>
      <vt:lpstr>Starter: Translate into English (use google translate or wordreference for help if needed)</vt:lpstr>
      <vt:lpstr>PowerPoint Presentation</vt:lpstr>
      <vt:lpstr>PowerPoint Presentation</vt:lpstr>
      <vt:lpstr>Les festivals de musique dans les pays francophones!</vt:lpstr>
      <vt:lpstr>Vieilles charrues  (Carhaix, dans l’oeust de Bretagne, France)</vt:lpstr>
      <vt:lpstr>Hellfest (Nantes, France) </vt:lpstr>
      <vt:lpstr>Canada - Festival d'été de Québec (FEQ) </vt:lpstr>
      <vt:lpstr>Le festival du sahel (Le desert de Lampoul, Sénégal, Afrique)</vt:lpstr>
      <vt:lpstr>Extension: News video + Listening  comprehension https://www.youtube.com/watch?v=FnWAMCY8uzc </vt:lpstr>
      <vt:lpstr>Extension: News video + Listening  comprehension https://www.youtube.com/watch?v=FnWAMCY8uzc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Enrichment:</vt:lpstr>
    </vt:vector>
  </TitlesOfParts>
  <Company>Christs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Match up French with English</dc:title>
  <dc:creator>Hugo Costain</dc:creator>
  <cp:lastModifiedBy>Hugo Costain</cp:lastModifiedBy>
  <cp:revision>31</cp:revision>
  <dcterms:created xsi:type="dcterms:W3CDTF">2020-05-13T17:20:16Z</dcterms:created>
  <dcterms:modified xsi:type="dcterms:W3CDTF">2020-06-15T09:29:54Z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0x010100DC342EDAA85D1846BDA508A28141BC2B</vt:lpwstr>
  </property>
  <property fmtid="{D5CDD505-2E9C-101B-9397-08002B2CF9AE}" pid="3" name="Order">
    <vt:r8>538800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